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3"/>
  </p:sldMasterIdLst>
  <p:notesMasterIdLst>
    <p:notesMasterId r:id="rId22"/>
  </p:notesMasterIdLst>
  <p:sldIdLst>
    <p:sldId id="256" r:id="rId4"/>
    <p:sldId id="267" r:id="rId5"/>
    <p:sldId id="268" r:id="rId6"/>
    <p:sldId id="281" r:id="rId7"/>
    <p:sldId id="269" r:id="rId8"/>
    <p:sldId id="270" r:id="rId9"/>
    <p:sldId id="271" r:id="rId10"/>
    <p:sldId id="280" r:id="rId11"/>
    <p:sldId id="282" r:id="rId12"/>
    <p:sldId id="273" r:id="rId13"/>
    <p:sldId id="272" r:id="rId14"/>
    <p:sldId id="274" r:id="rId15"/>
    <p:sldId id="275" r:id="rId16"/>
    <p:sldId id="277" r:id="rId17"/>
    <p:sldId id="283" r:id="rId18"/>
    <p:sldId id="276" r:id="rId19"/>
    <p:sldId id="278" r:id="rId20"/>
    <p:sldId id="279" r:id="rId2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8B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63"/>
    <p:restoredTop sz="61385"/>
  </p:normalViewPr>
  <p:slideViewPr>
    <p:cSldViewPr snapToGrid="0" snapToObjects="1">
      <p:cViewPr varScale="1">
        <p:scale>
          <a:sx n="75" d="100"/>
          <a:sy n="75" d="100"/>
        </p:scale>
        <p:origin x="488" y="168"/>
      </p:cViewPr>
      <p:guideLst>
        <p:guide orient="horz" pos="2160"/>
        <p:guide pos="3840"/>
      </p:guideLst>
    </p:cSldViewPr>
  </p:slideViewPr>
  <p:notesTextViewPr>
    <p:cViewPr>
      <p:scale>
        <a:sx n="1" d="1"/>
        <a:sy n="1" d="1"/>
      </p:scale>
      <p:origin x="0" y="-176"/>
    </p:cViewPr>
  </p:notesTextViewPr>
  <p:sorterViewPr>
    <p:cViewPr>
      <p:scale>
        <a:sx n="66" d="100"/>
        <a:sy n="66" d="100"/>
      </p:scale>
      <p:origin x="0" y="0"/>
    </p:cViewPr>
  </p:sorterViewPr>
  <p:notesViewPr>
    <p:cSldViewPr snapToGrid="0" snapToObjects="1">
      <p:cViewPr varScale="1">
        <p:scale>
          <a:sx n="96" d="100"/>
          <a:sy n="96" d="100"/>
        </p:scale>
        <p:origin x="2360"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D869EF-C9A2-9241-BB88-4870B8D532D0}" type="datetimeFigureOut">
              <a:rPr lang="en-US" smtClean="0"/>
              <a:t>10/30/18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9AFD4-825E-3C45-8522-3245D9C23DDE}" type="slidenum">
              <a:rPr lang="en-US" smtClean="0"/>
              <a:t>‹#›</a:t>
            </a:fld>
            <a:endParaRPr lang="en-US"/>
          </a:p>
        </p:txBody>
      </p:sp>
    </p:spTree>
    <p:extLst>
      <p:ext uri="{BB962C8B-B14F-4D97-AF65-F5344CB8AC3E}">
        <p14:creationId xmlns:p14="http://schemas.microsoft.com/office/powerpoint/2010/main" val="1033351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internets is an</a:t>
            </a:r>
            <a:r>
              <a:rPr lang="en-US" baseline="0" dirty="0"/>
              <a:t> ocean of machines that connect to each other, send useless data like pings and heartbeats. Sometimes we send interesting information like our address, telephone numbers, the amount of salary we get etc. And the more time passes the more valuable type of info we pass through the net like our bank details, payments, Social Security Numbers/NINs, Insurance Numbers, passwords etc. </a:t>
            </a:r>
          </a:p>
          <a:p>
            <a:endParaRPr lang="en-US" baseline="0" dirty="0"/>
          </a:p>
          <a:p>
            <a:r>
              <a:rPr lang="en-US" baseline="0" dirty="0"/>
              <a:t>In this ocean we can meet the various predators that are ready to snatch that information and use it for their own good -&gt; we have:</a:t>
            </a:r>
          </a:p>
          <a:p>
            <a:pPr marL="171450" indent="-171450">
              <a:buFontTx/>
              <a:buChar char="-"/>
            </a:pPr>
            <a:r>
              <a:rPr lang="en-US" baseline="0" dirty="0"/>
              <a:t>Crackers -&gt; this is what we are used to know by the term hacker. These are the bad guys -&gt; they target you for what you know/have. They want to exploit everything they can get their hands on and make profit. </a:t>
            </a:r>
          </a:p>
          <a:p>
            <a:pPr marL="171450" indent="-171450">
              <a:buFontTx/>
              <a:buChar char="-"/>
            </a:pPr>
            <a:r>
              <a:rPr lang="en-US" baseline="0" dirty="0"/>
              <a:t>Hackers -&gt; this generally security researchers, security experts, pen-testers, red team members, even you as the terms originates from MIT and means a person that will use a piece of equipment (typically a computer) in unusual ways.</a:t>
            </a:r>
          </a:p>
          <a:p>
            <a:pPr marL="171450" indent="-171450">
              <a:buFontTx/>
              <a:buChar char="-"/>
            </a:pPr>
            <a:r>
              <a:rPr lang="en-US" baseline="0" dirty="0"/>
              <a:t>Opportunists / Script Kiddies </a:t>
            </a:r>
            <a:r>
              <a:rPr lang="mr-IN" baseline="0" dirty="0"/>
              <a:t>–</a:t>
            </a:r>
            <a:r>
              <a:rPr lang="en-US" baseline="0" dirty="0"/>
              <a:t> not always technical, not always computer proficient. Example </a:t>
            </a:r>
            <a:r>
              <a:rPr lang="mr-IN" baseline="0" dirty="0"/>
              <a:t>–</a:t>
            </a:r>
            <a:r>
              <a:rPr lang="en-US" baseline="0" dirty="0"/>
              <a:t> Vault 7 gets released (the big NSA leak) you read on a thing called Eternal Blue you know (because it written in the comments) how to run it against your friend to run any command as ADMIN -&gt; you decide to have fun with it</a:t>
            </a:r>
          </a:p>
          <a:p>
            <a:pPr marL="171450" indent="-171450">
              <a:buFontTx/>
              <a:buChar char="-"/>
            </a:pPr>
            <a:r>
              <a:rPr lang="en-US" baseline="0" dirty="0"/>
              <a:t>Any random Malware/ Virus that gets released on the network will eventually hit your ISP and potentially you. </a:t>
            </a:r>
          </a:p>
          <a:p>
            <a:pPr marL="171450" indent="-171450">
              <a:buFontTx/>
              <a:buChar char="-"/>
            </a:pPr>
            <a:r>
              <a:rPr lang="en-US" baseline="0" dirty="0"/>
              <a:t>YOU</a:t>
            </a:r>
            <a:endParaRPr lang="en-US" dirty="0"/>
          </a:p>
          <a:p>
            <a:endParaRPr lang="en-US" dirty="0"/>
          </a:p>
        </p:txBody>
      </p:sp>
      <p:sp>
        <p:nvSpPr>
          <p:cNvPr id="4" name="Slide Number Placeholder 3"/>
          <p:cNvSpPr>
            <a:spLocks noGrp="1"/>
          </p:cNvSpPr>
          <p:nvPr>
            <p:ph type="sldNum" sz="quarter" idx="10"/>
          </p:nvPr>
        </p:nvSpPr>
        <p:spPr/>
        <p:txBody>
          <a:bodyPr/>
          <a:lstStyle/>
          <a:p>
            <a:fld id="{F759AFD4-825E-3C45-8522-3245D9C23DDE}" type="slidenum">
              <a:rPr lang="en-US" smtClean="0"/>
              <a:t>2</a:t>
            </a:fld>
            <a:endParaRPr lang="en-US"/>
          </a:p>
        </p:txBody>
      </p:sp>
    </p:spTree>
    <p:extLst>
      <p:ext uri="{BB962C8B-B14F-4D97-AF65-F5344CB8AC3E}">
        <p14:creationId xmlns:p14="http://schemas.microsoft.com/office/powerpoint/2010/main" val="376940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Static</a:t>
            </a:r>
            <a:r>
              <a:rPr lang="en-US" baseline="0" dirty="0"/>
              <a:t> Scanning is performed by a tool that is typically done by an external vendor. This tool will go and scan the code base of an application and try to identify bad code that leads to vulnerabilities.</a:t>
            </a:r>
          </a:p>
          <a:p>
            <a:endParaRPr lang="en-US" baseline="0" dirty="0"/>
          </a:p>
          <a:p>
            <a:r>
              <a:rPr lang="en-US" baseline="0" dirty="0"/>
              <a:t>Dynamic Scanning will try to go through a compiled/deployed version of the application and find entry points to inject flawed or malicious data and identify issues with the application such as leaking tooling information or even PI.</a:t>
            </a:r>
          </a:p>
          <a:p>
            <a:endParaRPr lang="en-US" baseline="0" dirty="0"/>
          </a:p>
          <a:p>
            <a:r>
              <a:rPr lang="en-US" baseline="0" dirty="0"/>
              <a:t>Componentization of security modules allows us to vigorously test and reuse our security components. This also means we can test/scan each component and always be sure its up to the best standards. Also means that all the applications using it have the same level of security layers. </a:t>
            </a:r>
          </a:p>
          <a:p>
            <a:endParaRPr lang="en-US" baseline="0" dirty="0"/>
          </a:p>
          <a:p>
            <a:r>
              <a:rPr lang="en-US" baseline="0" dirty="0"/>
              <a:t>Whenever the attack surface changes and/or the attack surface increased we need to do a pen tests. If we have a choice we do an internal pen test but we do not hire that many pen testers so sometimes we hire an external vendor  </a:t>
            </a:r>
          </a:p>
          <a:p>
            <a:endParaRPr lang="en-US" baseline="0" dirty="0"/>
          </a:p>
          <a:p>
            <a:r>
              <a:rPr lang="en-US" baseline="0" dirty="0"/>
              <a:t>Red Team Testing </a:t>
            </a:r>
            <a:r>
              <a:rPr lang="mr-IN" baseline="0" dirty="0"/>
              <a:t>–</a:t>
            </a:r>
            <a:r>
              <a:rPr lang="en-US" baseline="0" dirty="0"/>
              <a:t> this is the bane of every security expert/developer/manager anyone who is not the red team member. This person typically either hired in a different city and or might be working in a team will come and for months attack the building and everyone in it. This person typically will approach the problem without any prior knowledge and/or access. So his target might be computers in left wing of Alhambra house in Glasgow. </a:t>
            </a:r>
          </a:p>
          <a:p>
            <a:endParaRPr lang="en-US" baseline="0" dirty="0"/>
          </a:p>
          <a:p>
            <a:r>
              <a:rPr lang="en-US" baseline="0" dirty="0"/>
              <a:t>-&gt; tell them about the BT example</a:t>
            </a:r>
            <a:endParaRPr lang="en-US" dirty="0"/>
          </a:p>
          <a:p>
            <a:endParaRPr lang="en-US" dirty="0"/>
          </a:p>
        </p:txBody>
      </p:sp>
      <p:sp>
        <p:nvSpPr>
          <p:cNvPr id="4" name="Slide Number Placeholder 3"/>
          <p:cNvSpPr>
            <a:spLocks noGrp="1"/>
          </p:cNvSpPr>
          <p:nvPr>
            <p:ph type="sldNum" sz="quarter" idx="10"/>
          </p:nvPr>
        </p:nvSpPr>
        <p:spPr/>
        <p:txBody>
          <a:bodyPr/>
          <a:lstStyle/>
          <a:p>
            <a:fld id="{F759AFD4-825E-3C45-8522-3245D9C23DDE}" type="slidenum">
              <a:rPr lang="en-US" smtClean="0"/>
              <a:t>13</a:t>
            </a:fld>
            <a:endParaRPr lang="en-US"/>
          </a:p>
        </p:txBody>
      </p:sp>
    </p:spTree>
    <p:extLst>
      <p:ext uri="{BB962C8B-B14F-4D97-AF65-F5344CB8AC3E}">
        <p14:creationId xmlns:p14="http://schemas.microsoft.com/office/powerpoint/2010/main" val="2780743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Static</a:t>
            </a:r>
            <a:r>
              <a:rPr lang="en-US" baseline="0" dirty="0"/>
              <a:t> Scanning is performed by a tool that is typically done by an external vendor. This tool will go and scan the code base of an application and try to identify bad code that leads to vulnerabilities.</a:t>
            </a:r>
          </a:p>
          <a:p>
            <a:endParaRPr lang="en-US" baseline="0" dirty="0"/>
          </a:p>
          <a:p>
            <a:r>
              <a:rPr lang="en-US" baseline="0" dirty="0"/>
              <a:t>Dynamic Scanning will try to go through a compiled/deployed version of the application and find entry points to inject flawed or malicious data and identify issues with the application such as leaking tooling information or even PI.</a:t>
            </a:r>
          </a:p>
          <a:p>
            <a:endParaRPr lang="en-US" baseline="0" dirty="0"/>
          </a:p>
          <a:p>
            <a:r>
              <a:rPr lang="en-US" baseline="0" dirty="0"/>
              <a:t>Componentization of security modules allows us to vigorously test and reuse our security components. This also means we can test/scan each component and always be sure its up to the best standards. Also means that all the applications using it have the same level of security layers. </a:t>
            </a:r>
          </a:p>
          <a:p>
            <a:endParaRPr lang="en-US" baseline="0" dirty="0"/>
          </a:p>
          <a:p>
            <a:r>
              <a:rPr lang="en-US" baseline="0" dirty="0"/>
              <a:t>Whenever the attack surface changes and/or the attack surface increased we need to do a pen tests. If we have a choice we do an internal pen test but we do not hire that many pen testers so sometimes we hire an external vendor  </a:t>
            </a:r>
          </a:p>
          <a:p>
            <a:endParaRPr lang="en-US" baseline="0" dirty="0"/>
          </a:p>
          <a:p>
            <a:r>
              <a:rPr lang="en-US" baseline="0" dirty="0"/>
              <a:t>Red Team Testing </a:t>
            </a:r>
            <a:r>
              <a:rPr lang="mr-IN" baseline="0" dirty="0"/>
              <a:t>–</a:t>
            </a:r>
            <a:r>
              <a:rPr lang="en-US" baseline="0" dirty="0"/>
              <a:t> this is the bane of every security expert/developer/manager anyone who is not the red team member. This person typically either hired in a different city and or might be working in a team will come and for months attack the building and everyone in it. This person typically will approach the problem without any prior knowledge and/or access. So his target might be computers in left wing of Alhambra house in Glasgow. </a:t>
            </a:r>
          </a:p>
          <a:p>
            <a:endParaRPr lang="en-US" baseline="0" dirty="0"/>
          </a:p>
          <a:p>
            <a:r>
              <a:rPr lang="en-US" baseline="0" dirty="0"/>
              <a:t>-&gt; tell them about the BT example</a:t>
            </a:r>
            <a:endParaRPr lang="en-US" dirty="0"/>
          </a:p>
          <a:p>
            <a:endParaRPr lang="en-US" dirty="0"/>
          </a:p>
        </p:txBody>
      </p:sp>
      <p:sp>
        <p:nvSpPr>
          <p:cNvPr id="4" name="Slide Number Placeholder 3"/>
          <p:cNvSpPr>
            <a:spLocks noGrp="1"/>
          </p:cNvSpPr>
          <p:nvPr>
            <p:ph type="sldNum" sz="quarter" idx="10"/>
          </p:nvPr>
        </p:nvSpPr>
        <p:spPr/>
        <p:txBody>
          <a:bodyPr/>
          <a:lstStyle/>
          <a:p>
            <a:fld id="{F759AFD4-825E-3C45-8522-3245D9C23DDE}" type="slidenum">
              <a:rPr lang="en-US" smtClean="0"/>
              <a:t>14</a:t>
            </a:fld>
            <a:endParaRPr lang="en-US"/>
          </a:p>
        </p:txBody>
      </p:sp>
    </p:spTree>
    <p:extLst>
      <p:ext uri="{BB962C8B-B14F-4D97-AF65-F5344CB8AC3E}">
        <p14:creationId xmlns:p14="http://schemas.microsoft.com/office/powerpoint/2010/main" val="273700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Static</a:t>
            </a:r>
            <a:r>
              <a:rPr lang="en-US" baseline="0" dirty="0"/>
              <a:t> Scanning is performed by a tool that is typically done by an external vendor. This tool will go and scan the code base of an application and try to identify bad code that leads to vulnerabilities.</a:t>
            </a:r>
          </a:p>
          <a:p>
            <a:endParaRPr lang="en-US" baseline="0" dirty="0"/>
          </a:p>
          <a:p>
            <a:r>
              <a:rPr lang="en-US" baseline="0" dirty="0"/>
              <a:t>Dynamic Scanning will try to go through a compiled/deployed version of the application and find entry points to inject flawed or malicious data and identify issues with the application such as leaking tooling information or even PI.</a:t>
            </a:r>
          </a:p>
          <a:p>
            <a:endParaRPr lang="en-US" baseline="0" dirty="0"/>
          </a:p>
          <a:p>
            <a:r>
              <a:rPr lang="en-US" baseline="0" dirty="0"/>
              <a:t>Componentization of security modules allows us to vigorously test and reuse our security components. This also means we can test/scan each component and always be sure its up to the best standards. Also means that all the applications using it have the same level of security layers. </a:t>
            </a:r>
          </a:p>
          <a:p>
            <a:endParaRPr lang="en-US" baseline="0" dirty="0"/>
          </a:p>
          <a:p>
            <a:r>
              <a:rPr lang="en-US" baseline="0" dirty="0"/>
              <a:t>Whenever the attack surface changes and/or the attack surface increased we need to do a pen tests. If we have a choice we do an internal pen test but we do not hire that many pen testers so sometimes we hire an external vendor  </a:t>
            </a:r>
          </a:p>
          <a:p>
            <a:endParaRPr lang="en-US" baseline="0" dirty="0"/>
          </a:p>
          <a:p>
            <a:r>
              <a:rPr lang="en-US" baseline="0" dirty="0"/>
              <a:t>Red Team Testing </a:t>
            </a:r>
            <a:r>
              <a:rPr lang="mr-IN" baseline="0" dirty="0"/>
              <a:t>–</a:t>
            </a:r>
            <a:r>
              <a:rPr lang="en-US" baseline="0" dirty="0"/>
              <a:t> this is the bane of every security expert/developer/manager anyone who is not the red team member. This person typically either hired in a different city and or might be working in a team will come and for months attack the building and everyone in it. This person typically will approach the problem without any prior knowledge and/or access. So his target might be computers in left wing of Alhambra house in Glasgow. </a:t>
            </a:r>
          </a:p>
          <a:p>
            <a:endParaRPr lang="en-US" baseline="0" dirty="0"/>
          </a:p>
          <a:p>
            <a:r>
              <a:rPr lang="en-US" baseline="0" dirty="0"/>
              <a:t>-&gt; tell them about the BT example</a:t>
            </a:r>
            <a:endParaRPr lang="en-US" dirty="0"/>
          </a:p>
          <a:p>
            <a:endParaRPr lang="en-US" dirty="0"/>
          </a:p>
        </p:txBody>
      </p:sp>
      <p:sp>
        <p:nvSpPr>
          <p:cNvPr id="4" name="Slide Number Placeholder 3"/>
          <p:cNvSpPr>
            <a:spLocks noGrp="1"/>
          </p:cNvSpPr>
          <p:nvPr>
            <p:ph type="sldNum" sz="quarter" idx="10"/>
          </p:nvPr>
        </p:nvSpPr>
        <p:spPr/>
        <p:txBody>
          <a:bodyPr/>
          <a:lstStyle/>
          <a:p>
            <a:fld id="{F759AFD4-825E-3C45-8522-3245D9C23DDE}" type="slidenum">
              <a:rPr lang="en-US" smtClean="0"/>
              <a:t>15</a:t>
            </a:fld>
            <a:endParaRPr lang="en-US"/>
          </a:p>
        </p:txBody>
      </p:sp>
    </p:spTree>
    <p:extLst>
      <p:ext uri="{BB962C8B-B14F-4D97-AF65-F5344CB8AC3E}">
        <p14:creationId xmlns:p14="http://schemas.microsoft.com/office/powerpoint/2010/main" val="678854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a:t>
            </a:r>
            <a:r>
              <a:rPr lang="en-US" baseline="0" dirty="0"/>
              <a:t> easy but its part of the process </a:t>
            </a:r>
          </a:p>
          <a:p>
            <a:r>
              <a:rPr lang="en-US" baseline="0" dirty="0"/>
              <a:t>You need to realize that threat modeling and thinking about threats is as important as doing your daily standup </a:t>
            </a:r>
          </a:p>
          <a:p>
            <a:endParaRPr lang="en-US" dirty="0"/>
          </a:p>
          <a:p>
            <a:endParaRPr lang="en-US" dirty="0"/>
          </a:p>
        </p:txBody>
      </p:sp>
      <p:sp>
        <p:nvSpPr>
          <p:cNvPr id="4" name="Slide Number Placeholder 3"/>
          <p:cNvSpPr>
            <a:spLocks noGrp="1"/>
          </p:cNvSpPr>
          <p:nvPr>
            <p:ph type="sldNum" sz="quarter" idx="10"/>
          </p:nvPr>
        </p:nvSpPr>
        <p:spPr/>
        <p:txBody>
          <a:bodyPr/>
          <a:lstStyle/>
          <a:p>
            <a:fld id="{F759AFD4-825E-3C45-8522-3245D9C23DDE}" type="slidenum">
              <a:rPr lang="en-US" smtClean="0"/>
              <a:t>17</a:t>
            </a:fld>
            <a:endParaRPr lang="en-US"/>
          </a:p>
        </p:txBody>
      </p:sp>
    </p:spTree>
    <p:extLst>
      <p:ext uri="{BB962C8B-B14F-4D97-AF65-F5344CB8AC3E}">
        <p14:creationId xmlns:p14="http://schemas.microsoft.com/office/powerpoint/2010/main" val="3623972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Static</a:t>
            </a:r>
            <a:r>
              <a:rPr lang="en-US" baseline="0" dirty="0"/>
              <a:t> Scanning is performed by a tool that is typically done by an external vendor. This tool will go and scan the code base of an application and try to identify bad code that leads to vulnerabilities.</a:t>
            </a:r>
          </a:p>
          <a:p>
            <a:endParaRPr lang="en-US" baseline="0" dirty="0"/>
          </a:p>
          <a:p>
            <a:r>
              <a:rPr lang="en-US" baseline="0" dirty="0"/>
              <a:t>Dynamic Scanning will try to go through a compiled/deployed version of the application and find entry points to inject flawed or malicious data and identify issues with the application such as leaking tooling information or even PI.</a:t>
            </a:r>
          </a:p>
          <a:p>
            <a:endParaRPr lang="en-US" baseline="0" dirty="0"/>
          </a:p>
          <a:p>
            <a:r>
              <a:rPr lang="en-US" baseline="0" dirty="0"/>
              <a:t>Componentization of security modules allows us to vigorously test and reuse our security components. This also means we can test/scan each component and always be sure its up to the best standards. Also means that all the applications using it have the same level of security layers. </a:t>
            </a:r>
          </a:p>
          <a:p>
            <a:endParaRPr lang="en-US" baseline="0" dirty="0"/>
          </a:p>
          <a:p>
            <a:r>
              <a:rPr lang="en-US" baseline="0" dirty="0"/>
              <a:t>Whenever the attack surface changes and/or the attack surface increased we need to do a pen tests. If we have a choice we do an internal pen test but we do not hire that many pen testers so sometimes we hire an external vendor  </a:t>
            </a:r>
          </a:p>
          <a:p>
            <a:endParaRPr lang="en-US" baseline="0" dirty="0"/>
          </a:p>
          <a:p>
            <a:r>
              <a:rPr lang="en-US" baseline="0" dirty="0"/>
              <a:t>Red Team Testing </a:t>
            </a:r>
            <a:r>
              <a:rPr lang="mr-IN" baseline="0" dirty="0"/>
              <a:t>–</a:t>
            </a:r>
            <a:r>
              <a:rPr lang="en-US" baseline="0" dirty="0"/>
              <a:t> this is the bane of every security expert/developer/manager anyone who is not the red team member. This person typically either hired in a different city and or might be working in a team will come and for months attack the building and everyone in it. This person typically will approach the problem without any prior knowledge and/or access. So his target might be computers in left wing of Alhambra house in Glasgow. </a:t>
            </a:r>
          </a:p>
          <a:p>
            <a:endParaRPr lang="en-US" baseline="0" dirty="0"/>
          </a:p>
          <a:p>
            <a:r>
              <a:rPr lang="en-US" baseline="0" dirty="0"/>
              <a:t>-&gt; tell them about the BT example</a:t>
            </a:r>
            <a:endParaRPr lang="en-US" dirty="0"/>
          </a:p>
          <a:p>
            <a:endParaRPr lang="en-US" dirty="0"/>
          </a:p>
        </p:txBody>
      </p:sp>
      <p:sp>
        <p:nvSpPr>
          <p:cNvPr id="4" name="Slide Number Placeholder 3"/>
          <p:cNvSpPr>
            <a:spLocks noGrp="1"/>
          </p:cNvSpPr>
          <p:nvPr>
            <p:ph type="sldNum" sz="quarter" idx="10"/>
          </p:nvPr>
        </p:nvSpPr>
        <p:spPr/>
        <p:txBody>
          <a:bodyPr/>
          <a:lstStyle/>
          <a:p>
            <a:fld id="{F759AFD4-825E-3C45-8522-3245D9C23DDE}" type="slidenum">
              <a:rPr lang="en-US" smtClean="0"/>
              <a:t>18</a:t>
            </a:fld>
            <a:endParaRPr lang="en-US"/>
          </a:p>
        </p:txBody>
      </p:sp>
    </p:spTree>
    <p:extLst>
      <p:ext uri="{BB962C8B-B14F-4D97-AF65-F5344CB8AC3E}">
        <p14:creationId xmlns:p14="http://schemas.microsoft.com/office/powerpoint/2010/main" val="2441535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Finding an exploit is easy</a:t>
            </a:r>
          </a:p>
        </p:txBody>
      </p:sp>
      <p:sp>
        <p:nvSpPr>
          <p:cNvPr id="4" name="Slide Number Placeholder 3"/>
          <p:cNvSpPr>
            <a:spLocks noGrp="1"/>
          </p:cNvSpPr>
          <p:nvPr>
            <p:ph type="sldNum" sz="quarter" idx="10"/>
          </p:nvPr>
        </p:nvSpPr>
        <p:spPr/>
        <p:txBody>
          <a:bodyPr/>
          <a:lstStyle/>
          <a:p>
            <a:fld id="{F759AFD4-825E-3C45-8522-3245D9C23DDE}" type="slidenum">
              <a:rPr lang="en-US" smtClean="0"/>
              <a:t>3</a:t>
            </a:fld>
            <a:endParaRPr lang="en-US"/>
          </a:p>
        </p:txBody>
      </p:sp>
    </p:spTree>
    <p:extLst>
      <p:ext uri="{BB962C8B-B14F-4D97-AF65-F5344CB8AC3E}">
        <p14:creationId xmlns:p14="http://schemas.microsoft.com/office/powerpoint/2010/main" val="3707887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Finding an exploit is easy</a:t>
            </a:r>
          </a:p>
        </p:txBody>
      </p:sp>
      <p:sp>
        <p:nvSpPr>
          <p:cNvPr id="4" name="Slide Number Placeholder 3"/>
          <p:cNvSpPr>
            <a:spLocks noGrp="1"/>
          </p:cNvSpPr>
          <p:nvPr>
            <p:ph type="sldNum" sz="quarter" idx="10"/>
          </p:nvPr>
        </p:nvSpPr>
        <p:spPr/>
        <p:txBody>
          <a:bodyPr/>
          <a:lstStyle/>
          <a:p>
            <a:fld id="{F759AFD4-825E-3C45-8522-3245D9C23DDE}" type="slidenum">
              <a:rPr lang="en-US" smtClean="0"/>
              <a:t>4</a:t>
            </a:fld>
            <a:endParaRPr lang="en-US"/>
          </a:p>
        </p:txBody>
      </p:sp>
    </p:spTree>
    <p:extLst>
      <p:ext uri="{BB962C8B-B14F-4D97-AF65-F5344CB8AC3E}">
        <p14:creationId xmlns:p14="http://schemas.microsoft.com/office/powerpoint/2010/main" val="2599273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that (points)</a:t>
            </a:r>
          </a:p>
          <a:p>
            <a:r>
              <a:rPr lang="en-US" dirty="0"/>
              <a:t>Do you find anything less</a:t>
            </a:r>
            <a:r>
              <a:rPr lang="en-US" baseline="0" dirty="0"/>
              <a:t> than possible in a single days work ? :D</a:t>
            </a:r>
          </a:p>
          <a:p>
            <a:r>
              <a:rPr lang="en-US" baseline="0" dirty="0"/>
              <a:t>CATS AND DOGS</a:t>
            </a:r>
          </a:p>
          <a:p>
            <a:r>
              <a:rPr lang="en-US" baseline="0" dirty="0"/>
              <a:t>-&gt; at a point in time you might have everything like that but as time progresses keeping everything in perfect unbreakable state is impossible </a:t>
            </a:r>
          </a:p>
          <a:p>
            <a:r>
              <a:rPr lang="en-US" baseline="0" dirty="0"/>
              <a:t>-&gt; you need to plan ahead so that your systems can be as protected as possible for the longest possible time and when they get vulnerable due to anything </a:t>
            </a:r>
            <a:r>
              <a:rPr lang="mr-IN" baseline="0" dirty="0"/>
              <a:t>–</a:t>
            </a:r>
            <a:r>
              <a:rPr lang="en-US" baseline="0" dirty="0"/>
              <a:t> new issues uncovered, external companies misbehaving, mad employees, throwing a document in the bin rather than the shredder </a:t>
            </a:r>
            <a:r>
              <a:rPr lang="en-US" baseline="0" dirty="0" err="1"/>
              <a:t>etc</a:t>
            </a:r>
            <a:r>
              <a:rPr lang="en-US" baseline="0" dirty="0"/>
              <a:t>  </a:t>
            </a:r>
          </a:p>
          <a:p>
            <a:endParaRPr lang="en-US" baseline="0" dirty="0"/>
          </a:p>
          <a:p>
            <a:r>
              <a:rPr lang="en-US" baseline="0" dirty="0"/>
              <a:t>BUT we all here are doing Software Engineering so lets make a few assumptions at first;</a:t>
            </a:r>
          </a:p>
          <a:p>
            <a:pPr marL="171450" indent="-171450">
              <a:buFontTx/>
              <a:buChar char="-"/>
            </a:pPr>
            <a:r>
              <a:rPr lang="en-US" baseline="0" dirty="0"/>
              <a:t>Network in general is going to be safe</a:t>
            </a:r>
          </a:p>
          <a:p>
            <a:pPr marL="171450" indent="-171450">
              <a:buFontTx/>
              <a:buChar char="-"/>
            </a:pPr>
            <a:r>
              <a:rPr lang="en-US" baseline="0" dirty="0"/>
              <a:t>Premise security is going to be perfect</a:t>
            </a:r>
          </a:p>
          <a:p>
            <a:pPr marL="171450" indent="-171450">
              <a:buFontTx/>
              <a:buChar char="-"/>
            </a:pPr>
            <a:r>
              <a:rPr lang="en-US" baseline="0" dirty="0"/>
              <a:t>OS on latest updates will be safe </a:t>
            </a:r>
          </a:p>
          <a:p>
            <a:pPr marL="171450" indent="-171450">
              <a:buFontTx/>
              <a:buChar char="-"/>
            </a:pPr>
            <a:r>
              <a:rPr lang="en-US" baseline="0" dirty="0"/>
              <a:t>Employees will be happy </a:t>
            </a:r>
          </a:p>
          <a:p>
            <a:pPr marL="171450" indent="-171450">
              <a:buFontTx/>
              <a:buChar char="-"/>
            </a:pPr>
            <a:r>
              <a:rPr lang="en-US" baseline="0" dirty="0"/>
              <a:t>Only crazy people do Dumpster Diving (actual red team approach to finding information)</a:t>
            </a:r>
          </a:p>
          <a:p>
            <a:endParaRPr lang="en-US" dirty="0"/>
          </a:p>
        </p:txBody>
      </p:sp>
      <p:sp>
        <p:nvSpPr>
          <p:cNvPr id="4" name="Slide Number Placeholder 3"/>
          <p:cNvSpPr>
            <a:spLocks noGrp="1"/>
          </p:cNvSpPr>
          <p:nvPr>
            <p:ph type="sldNum" sz="quarter" idx="10"/>
          </p:nvPr>
        </p:nvSpPr>
        <p:spPr/>
        <p:txBody>
          <a:bodyPr/>
          <a:lstStyle/>
          <a:p>
            <a:fld id="{F759AFD4-825E-3C45-8522-3245D9C23DDE}" type="slidenum">
              <a:rPr lang="en-US" smtClean="0"/>
              <a:t>5</a:t>
            </a:fld>
            <a:endParaRPr lang="en-US"/>
          </a:p>
        </p:txBody>
      </p:sp>
    </p:spTree>
    <p:extLst>
      <p:ext uri="{BB962C8B-B14F-4D97-AF65-F5344CB8AC3E}">
        <p14:creationId xmlns:p14="http://schemas.microsoft.com/office/powerpoint/2010/main" val="4099143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a:t>
            </a:r>
            <a:r>
              <a:rPr lang="en-US" baseline="0" dirty="0"/>
              <a:t> piece of software can be broken down into some key components and I am not saying these are all of them:</a:t>
            </a:r>
          </a:p>
          <a:p>
            <a:pPr marL="171450" indent="-171450">
              <a:buFontTx/>
              <a:buChar char="-"/>
            </a:pPr>
            <a:r>
              <a:rPr lang="en-US" baseline="0" dirty="0"/>
              <a:t>You have a Data model that will describe what kind of data you are dealing with and where and why its stored </a:t>
            </a:r>
          </a:p>
          <a:p>
            <a:pPr marL="171450" indent="-171450">
              <a:buFontTx/>
              <a:buChar char="-"/>
            </a:pPr>
            <a:r>
              <a:rPr lang="en-US" baseline="0" dirty="0"/>
              <a:t>You have a UI which might be very important </a:t>
            </a:r>
            <a:r>
              <a:rPr lang="mr-IN" baseline="0" dirty="0"/>
              <a:t>–</a:t>
            </a:r>
            <a:r>
              <a:rPr lang="en-US" baseline="0" dirty="0"/>
              <a:t> look at apps that are successful and you will see that all of them have very polished UX - and there is a major difference between UI and UX</a:t>
            </a:r>
          </a:p>
          <a:p>
            <a:pPr marL="171450" indent="-171450">
              <a:buFontTx/>
              <a:buChar char="-"/>
            </a:pPr>
            <a:r>
              <a:rPr lang="en-US" baseline="0" dirty="0"/>
              <a:t>You already have so much to do to make your app just run you can imagine how security (considering is not essential for the general functionality of your application can be left out </a:t>
            </a:r>
            <a:r>
              <a:rPr lang="mr-IN" baseline="0" dirty="0"/>
              <a:t>–</a:t>
            </a:r>
            <a:r>
              <a:rPr lang="en-US" baseline="0" dirty="0"/>
              <a:t> alone- under the rain </a:t>
            </a:r>
            <a:r>
              <a:rPr lang="mr-IN" baseline="0" dirty="0"/>
              <a:t>–</a:t>
            </a:r>
            <a:r>
              <a:rPr lang="en-US" baseline="0" dirty="0"/>
              <a:t> scared) </a:t>
            </a:r>
          </a:p>
          <a:p>
            <a:pPr marL="171450" indent="-171450">
              <a:buFontTx/>
              <a:buChar char="-"/>
            </a:pPr>
            <a:r>
              <a:rPr lang="en-US" baseline="0" dirty="0"/>
              <a:t>Is security the future -&gt; according to a lot of people YES. We are dealing with a more and more </a:t>
            </a:r>
            <a:r>
              <a:rPr lang="en-US" baseline="0"/>
              <a:t>hostile en</a:t>
            </a:r>
            <a:endParaRPr lang="en-US" baseline="0" dirty="0"/>
          </a:p>
          <a:p>
            <a:pPr marL="171450" indent="-171450">
              <a:buFontTx/>
              <a:buChar char="-"/>
            </a:pPr>
            <a:r>
              <a:rPr lang="en-US" baseline="0" dirty="0"/>
              <a:t>And then security:</a:t>
            </a:r>
          </a:p>
          <a:p>
            <a:pPr marL="628650" lvl="1" indent="-171450">
              <a:buFontTx/>
              <a:buChar char="-"/>
            </a:pPr>
            <a:r>
              <a:rPr lang="en-US" baseline="0" dirty="0"/>
              <a:t>In general security is shown in the form of the OWASP top 10 which are very important and there is a reason they are the top 10 :D </a:t>
            </a:r>
          </a:p>
          <a:p>
            <a:pPr marL="628650" lvl="1" indent="-171450">
              <a:buFontTx/>
              <a:buChar char="-"/>
            </a:pPr>
            <a:r>
              <a:rPr lang="en-US" baseline="0" dirty="0"/>
              <a:t>But there are things that </a:t>
            </a:r>
            <a:r>
              <a:rPr lang="en-US" baseline="0" dirty="0" err="1"/>
              <a:t>owasp</a:t>
            </a:r>
            <a:r>
              <a:rPr lang="en-US" baseline="0" dirty="0"/>
              <a:t> top 10 cannot protect you from </a:t>
            </a:r>
          </a:p>
          <a:p>
            <a:pPr marL="628650" lvl="1" indent="-171450">
              <a:buFontTx/>
              <a:buChar char="-"/>
            </a:pPr>
            <a:r>
              <a:rPr lang="en-US" baseline="0" dirty="0"/>
              <a:t>Design a threat model</a:t>
            </a:r>
          </a:p>
          <a:p>
            <a:endParaRPr lang="en-US" dirty="0"/>
          </a:p>
        </p:txBody>
      </p:sp>
      <p:sp>
        <p:nvSpPr>
          <p:cNvPr id="4" name="Slide Number Placeholder 3"/>
          <p:cNvSpPr>
            <a:spLocks noGrp="1"/>
          </p:cNvSpPr>
          <p:nvPr>
            <p:ph type="sldNum" sz="quarter" idx="10"/>
          </p:nvPr>
        </p:nvSpPr>
        <p:spPr/>
        <p:txBody>
          <a:bodyPr/>
          <a:lstStyle/>
          <a:p>
            <a:fld id="{F759AFD4-825E-3C45-8522-3245D9C23DDE}" type="slidenum">
              <a:rPr lang="en-US" smtClean="0"/>
              <a:t>6</a:t>
            </a:fld>
            <a:endParaRPr lang="en-US"/>
          </a:p>
        </p:txBody>
      </p:sp>
    </p:spTree>
    <p:extLst>
      <p:ext uri="{BB962C8B-B14F-4D97-AF65-F5344CB8AC3E}">
        <p14:creationId xmlns:p14="http://schemas.microsoft.com/office/powerpoint/2010/main" val="2443337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59AFD4-825E-3C45-8522-3245D9C23DDE}" type="slidenum">
              <a:rPr lang="en-US" smtClean="0"/>
              <a:t>7</a:t>
            </a:fld>
            <a:endParaRPr lang="en-US"/>
          </a:p>
        </p:txBody>
      </p:sp>
    </p:spTree>
    <p:extLst>
      <p:ext uri="{BB962C8B-B14F-4D97-AF65-F5344CB8AC3E}">
        <p14:creationId xmlns:p14="http://schemas.microsoft.com/office/powerpoint/2010/main" val="1042453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a:t>
            </a:r>
            <a:r>
              <a:rPr lang="en-US" baseline="0" dirty="0"/>
              <a:t> how batman did it and we all know batman can defeat superman 1v1 because he is always prepared.</a:t>
            </a:r>
          </a:p>
          <a:p>
            <a:r>
              <a:rPr lang="en-US" baseline="0" dirty="0"/>
              <a:t>But Batman also </a:t>
            </a:r>
            <a:r>
              <a:rPr lang="en-US" baseline="0" dirty="0" err="1"/>
              <a:t>lifes</a:t>
            </a:r>
            <a:r>
              <a:rPr lang="en-US" baseline="0" dirty="0"/>
              <a:t> by threat modeling and even you do it daily. A simple thing like not eating garlic before a date with </a:t>
            </a:r>
            <a:r>
              <a:rPr lang="en-US" baseline="0" dirty="0" err="1"/>
              <a:t>catwoman</a:t>
            </a:r>
            <a:r>
              <a:rPr lang="en-US" baseline="0" dirty="0"/>
              <a:t> or not turning on the boost of his </a:t>
            </a:r>
            <a:r>
              <a:rPr lang="en-US" baseline="0" dirty="0" err="1"/>
              <a:t>batcar</a:t>
            </a:r>
            <a:r>
              <a:rPr lang="en-US" baseline="0" dirty="0"/>
              <a:t> right before intersection are thing batman and you do every day. </a:t>
            </a:r>
          </a:p>
          <a:p>
            <a:endParaRPr lang="en-US" baseline="0" dirty="0"/>
          </a:p>
          <a:p>
            <a:r>
              <a:rPr lang="en-US" baseline="0" dirty="0"/>
              <a:t>It can be used for both security and accidental failures.</a:t>
            </a:r>
          </a:p>
          <a:p>
            <a:endParaRPr lang="en-US" baseline="0" dirty="0"/>
          </a:p>
          <a:p>
            <a:r>
              <a:rPr lang="en-US" baseline="0" dirty="0"/>
              <a:t>Threat modeling is a planned activity for identifying and assessing application threats and vulnerabilities </a:t>
            </a:r>
          </a:p>
          <a:p>
            <a:endParaRPr lang="en-US" baseline="0" dirty="0"/>
          </a:p>
          <a:p>
            <a:r>
              <a:rPr lang="en-US" dirty="0"/>
              <a:t>OTHER THINGS BATMAN MIGHT</a:t>
            </a:r>
            <a:r>
              <a:rPr lang="en-US" baseline="0" dirty="0"/>
              <a:t> NEED TO THINK ABOUT in terms of Security and Failure</a:t>
            </a:r>
            <a:endParaRPr lang="en-US" dirty="0"/>
          </a:p>
          <a:p>
            <a:endParaRPr lang="en-US" dirty="0"/>
          </a:p>
        </p:txBody>
      </p:sp>
      <p:sp>
        <p:nvSpPr>
          <p:cNvPr id="4" name="Slide Number Placeholder 3"/>
          <p:cNvSpPr>
            <a:spLocks noGrp="1"/>
          </p:cNvSpPr>
          <p:nvPr>
            <p:ph type="sldNum" sz="quarter" idx="10"/>
          </p:nvPr>
        </p:nvSpPr>
        <p:spPr/>
        <p:txBody>
          <a:bodyPr/>
          <a:lstStyle/>
          <a:p>
            <a:fld id="{F759AFD4-825E-3C45-8522-3245D9C23DDE}" type="slidenum">
              <a:rPr lang="en-US" smtClean="0"/>
              <a:t>8</a:t>
            </a:fld>
            <a:endParaRPr lang="en-US"/>
          </a:p>
        </p:txBody>
      </p:sp>
    </p:spTree>
    <p:extLst>
      <p:ext uri="{BB962C8B-B14F-4D97-AF65-F5344CB8AC3E}">
        <p14:creationId xmlns:p14="http://schemas.microsoft.com/office/powerpoint/2010/main" val="2851093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a:t>
            </a:r>
            <a:r>
              <a:rPr lang="en-US" baseline="0" dirty="0"/>
              <a:t> how batman did it and we all know batman can defeat superman 1v1 because he is always prepared.</a:t>
            </a:r>
          </a:p>
          <a:p>
            <a:r>
              <a:rPr lang="en-US" baseline="0" dirty="0"/>
              <a:t>But Batman also </a:t>
            </a:r>
            <a:r>
              <a:rPr lang="en-US" baseline="0" dirty="0" err="1"/>
              <a:t>lifes</a:t>
            </a:r>
            <a:r>
              <a:rPr lang="en-US" baseline="0" dirty="0"/>
              <a:t> by threat modeling and even you do it daily. A simple thing like not eating garlic before a date with </a:t>
            </a:r>
            <a:r>
              <a:rPr lang="en-US" baseline="0" dirty="0" err="1"/>
              <a:t>catwoman</a:t>
            </a:r>
            <a:r>
              <a:rPr lang="en-US" baseline="0" dirty="0"/>
              <a:t> or not turning on the boost of his </a:t>
            </a:r>
            <a:r>
              <a:rPr lang="en-US" baseline="0" dirty="0" err="1"/>
              <a:t>batcar</a:t>
            </a:r>
            <a:r>
              <a:rPr lang="en-US" baseline="0" dirty="0"/>
              <a:t> right before intersection are thing batman and you do every day. </a:t>
            </a:r>
          </a:p>
          <a:p>
            <a:endParaRPr lang="en-US" baseline="0" dirty="0"/>
          </a:p>
          <a:p>
            <a:r>
              <a:rPr lang="en-US" baseline="0" dirty="0"/>
              <a:t>It can be used for both security and accidental failures.</a:t>
            </a:r>
          </a:p>
          <a:p>
            <a:endParaRPr lang="en-US" baseline="0" dirty="0"/>
          </a:p>
          <a:p>
            <a:r>
              <a:rPr lang="en-US" baseline="0" dirty="0"/>
              <a:t>Threat modeling is a planned activity for identifying and assessing application threats and vulnerabilities </a:t>
            </a:r>
          </a:p>
          <a:p>
            <a:endParaRPr lang="en-US" baseline="0" dirty="0"/>
          </a:p>
          <a:p>
            <a:r>
              <a:rPr lang="en-US" dirty="0"/>
              <a:t>OTHER THINGS BATMAN MIGHT</a:t>
            </a:r>
            <a:r>
              <a:rPr lang="en-US" baseline="0" dirty="0"/>
              <a:t> NEED TO THINK ABOUT in terms of Security and Failure</a:t>
            </a:r>
            <a:endParaRPr lang="en-US" dirty="0"/>
          </a:p>
          <a:p>
            <a:endParaRPr lang="en-US" dirty="0"/>
          </a:p>
        </p:txBody>
      </p:sp>
      <p:sp>
        <p:nvSpPr>
          <p:cNvPr id="4" name="Slide Number Placeholder 3"/>
          <p:cNvSpPr>
            <a:spLocks noGrp="1"/>
          </p:cNvSpPr>
          <p:nvPr>
            <p:ph type="sldNum" sz="quarter" idx="10"/>
          </p:nvPr>
        </p:nvSpPr>
        <p:spPr/>
        <p:txBody>
          <a:bodyPr/>
          <a:lstStyle/>
          <a:p>
            <a:fld id="{F759AFD4-825E-3C45-8522-3245D9C23DDE}" type="slidenum">
              <a:rPr lang="en-US" smtClean="0"/>
              <a:t>9</a:t>
            </a:fld>
            <a:endParaRPr lang="en-US"/>
          </a:p>
        </p:txBody>
      </p:sp>
    </p:spTree>
    <p:extLst>
      <p:ext uri="{BB962C8B-B14F-4D97-AF65-F5344CB8AC3E}">
        <p14:creationId xmlns:p14="http://schemas.microsoft.com/office/powerpoint/2010/main" val="4184743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flow</a:t>
            </a:r>
            <a:r>
              <a:rPr lang="en-US" baseline="0" dirty="0"/>
              <a:t> diagram</a:t>
            </a:r>
          </a:p>
          <a:p>
            <a:endParaRPr lang="en-US" baseline="0" dirty="0"/>
          </a:p>
          <a:p>
            <a:r>
              <a:rPr lang="en-US" baseline="0" dirty="0"/>
              <a:t>Example</a:t>
            </a:r>
          </a:p>
          <a:p>
            <a:endParaRPr lang="en-US" baseline="0" dirty="0"/>
          </a:p>
          <a:p>
            <a:r>
              <a:rPr lang="en-US" baseline="0" dirty="0"/>
              <a:t>                         |        (</a:t>
            </a:r>
            <a:r>
              <a:rPr lang="en-US" baseline="0" dirty="0" err="1"/>
              <a:t>auth</a:t>
            </a:r>
            <a:r>
              <a:rPr lang="en-US" baseline="0" dirty="0"/>
              <a:t>)</a:t>
            </a:r>
          </a:p>
          <a:p>
            <a:r>
              <a:rPr lang="en-US" baseline="0" dirty="0"/>
              <a:t>                         |            🔄</a:t>
            </a:r>
          </a:p>
          <a:p>
            <a:r>
              <a:rPr lang="en-US" baseline="0" dirty="0"/>
              <a:t>[web browser] 🔄 (web server)</a:t>
            </a:r>
            <a:r>
              <a:rPr lang="en-US" baseline="0" dirty="0">
                <a:sym typeface="Wingdings"/>
              </a:rPr>
              <a:t>🔄</a:t>
            </a:r>
            <a:r>
              <a:rPr lang="en-US" baseline="0" dirty="0"/>
              <a:t>| pictures |</a:t>
            </a:r>
          </a:p>
          <a:p>
            <a:r>
              <a:rPr lang="en-US" baseline="0" dirty="0"/>
              <a:t>	     |             🔄</a:t>
            </a:r>
          </a:p>
          <a:p>
            <a:r>
              <a:rPr lang="en-US" baseline="0" dirty="0"/>
              <a:t>                         |         (verify)</a:t>
            </a:r>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F759AFD4-825E-3C45-8522-3245D9C23DDE}" type="slidenum">
              <a:rPr lang="en-US" smtClean="0"/>
              <a:t>11</a:t>
            </a:fld>
            <a:endParaRPr lang="en-US"/>
          </a:p>
        </p:txBody>
      </p:sp>
    </p:spTree>
    <p:extLst>
      <p:ext uri="{BB962C8B-B14F-4D97-AF65-F5344CB8AC3E}">
        <p14:creationId xmlns:p14="http://schemas.microsoft.com/office/powerpoint/2010/main" val="22339596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title="JPMC Tech Opportunities"/>
          <p:cNvSpPr>
            <a:spLocks noGrp="1"/>
          </p:cNvSpPr>
          <p:nvPr>
            <p:ph type="ctrTitle"/>
          </p:nvPr>
        </p:nvSpPr>
        <p:spPr>
          <a:xfrm>
            <a:off x="1524000" y="432552"/>
            <a:ext cx="9144000" cy="2387600"/>
          </a:xfrm>
        </p:spPr>
        <p:txBody>
          <a:bodyPr/>
          <a:lstStyle>
            <a:lvl1pPr algn="l">
              <a:defRPr sz="6000"/>
            </a:lvl1pPr>
          </a:lstStyle>
          <a:p>
            <a:r>
              <a:rPr lang="en-US"/>
              <a:t>Click to edit Master title style</a:t>
            </a:r>
            <a:endParaRPr lang="en-US" dirty="0"/>
          </a:p>
        </p:txBody>
      </p:sp>
    </p:spTree>
    <p:extLst>
      <p:ext uri="{BB962C8B-B14F-4D97-AF65-F5344CB8AC3E}">
        <p14:creationId xmlns:p14="http://schemas.microsoft.com/office/powerpoint/2010/main" val="3705565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Video)">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Media Placeholder 8"/>
          <p:cNvSpPr>
            <a:spLocks noGrp="1"/>
          </p:cNvSpPr>
          <p:nvPr>
            <p:ph type="media" sz="quarter" idx="10"/>
          </p:nvPr>
        </p:nvSpPr>
        <p:spPr>
          <a:xfrm>
            <a:off x="2593975" y="1981033"/>
            <a:ext cx="7004050" cy="3678238"/>
          </a:xfrm>
        </p:spPr>
        <p:txBody>
          <a:bodyPr rtlCol="0">
            <a:normAutofit/>
          </a:bodyPr>
          <a:lstStyle/>
          <a:p>
            <a:pPr lvl="0"/>
            <a:r>
              <a:rPr lang="en-US" noProof="0"/>
              <a:t>Click icon to add media</a:t>
            </a:r>
          </a:p>
        </p:txBody>
      </p:sp>
      <p:sp>
        <p:nvSpPr>
          <p:cNvPr id="10" name="Title 6"/>
          <p:cNvSpPr>
            <a:spLocks noGrp="1"/>
          </p:cNvSpPr>
          <p:nvPr>
            <p:ph type="title"/>
          </p:nvPr>
        </p:nvSpPr>
        <p:spPr>
          <a:xfrm>
            <a:off x="838200" y="465224"/>
            <a:ext cx="10515600" cy="680035"/>
          </a:xfrm>
        </p:spPr>
        <p:txBody>
          <a:bodyPr>
            <a:normAutofit/>
          </a:bodyPr>
          <a:lstStyle>
            <a:lvl1pPr>
              <a:defRPr sz="2300"/>
            </a:lvl1pPr>
          </a:lstStyle>
          <a:p>
            <a:r>
              <a:rPr lang="en-US"/>
              <a:t>Click to edit Master title style</a:t>
            </a:r>
            <a:endParaRPr lang="en-US" dirty="0"/>
          </a:p>
        </p:txBody>
      </p:sp>
      <p:sp>
        <p:nvSpPr>
          <p:cNvPr id="11" name="Subtitle 2"/>
          <p:cNvSpPr>
            <a:spLocks noGrp="1"/>
          </p:cNvSpPr>
          <p:nvPr>
            <p:ph type="subTitle" idx="1"/>
          </p:nvPr>
        </p:nvSpPr>
        <p:spPr>
          <a:xfrm>
            <a:off x="838200" y="1145260"/>
            <a:ext cx="10515600" cy="611188"/>
          </a:xfrm>
        </p:spPr>
        <p:txBody>
          <a:bodyPr>
            <a:normAutofit/>
          </a:bodyPr>
          <a:lstStyle>
            <a:lvl1pPr marL="0" indent="0" algn="l">
              <a:buNone/>
              <a:defRPr sz="1500" baseline="0">
                <a:solidFill>
                  <a:srgbClr val="F18B2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379239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har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itle 6"/>
          <p:cNvSpPr>
            <a:spLocks noGrp="1"/>
          </p:cNvSpPr>
          <p:nvPr>
            <p:ph type="title"/>
          </p:nvPr>
        </p:nvSpPr>
        <p:spPr>
          <a:xfrm>
            <a:off x="838200" y="465224"/>
            <a:ext cx="10515600" cy="680035"/>
          </a:xfrm>
        </p:spPr>
        <p:txBody>
          <a:bodyPr>
            <a:normAutofit/>
          </a:bodyPr>
          <a:lstStyle>
            <a:lvl1pPr>
              <a:defRPr sz="2300"/>
            </a:lvl1pPr>
          </a:lstStyle>
          <a:p>
            <a:r>
              <a:rPr lang="en-US"/>
              <a:t>Click to edit Master title style</a:t>
            </a:r>
            <a:endParaRPr lang="en-US" dirty="0"/>
          </a:p>
        </p:txBody>
      </p:sp>
      <p:sp>
        <p:nvSpPr>
          <p:cNvPr id="6" name="Text Placeholder 8"/>
          <p:cNvSpPr>
            <a:spLocks noGrp="1"/>
          </p:cNvSpPr>
          <p:nvPr>
            <p:ph type="body" sz="quarter" idx="10"/>
          </p:nvPr>
        </p:nvSpPr>
        <p:spPr>
          <a:xfrm>
            <a:off x="838200" y="1756448"/>
            <a:ext cx="4845551" cy="3129660"/>
          </a:xfrm>
        </p:spPr>
        <p:txBody>
          <a:bodyPr>
            <a:normAutofit/>
          </a:bodyPr>
          <a:lstStyle>
            <a:lvl1pPr>
              <a:defRPr sz="1100">
                <a:solidFill>
                  <a:schemeClr val="tx1"/>
                </a:solidFill>
              </a:defRPr>
            </a:lvl1pPr>
          </a:lstStyle>
          <a:p>
            <a:pPr lvl="0"/>
            <a:r>
              <a:rPr lang="en-US"/>
              <a:t>Click to edit Master text styles</a:t>
            </a:r>
          </a:p>
        </p:txBody>
      </p:sp>
      <p:sp>
        <p:nvSpPr>
          <p:cNvPr id="7" name="Subtitle 2"/>
          <p:cNvSpPr>
            <a:spLocks noGrp="1"/>
          </p:cNvSpPr>
          <p:nvPr>
            <p:ph type="subTitle" idx="1"/>
          </p:nvPr>
        </p:nvSpPr>
        <p:spPr>
          <a:xfrm>
            <a:off x="838200" y="1145260"/>
            <a:ext cx="10515600" cy="611188"/>
          </a:xfrm>
        </p:spPr>
        <p:txBody>
          <a:bodyPr>
            <a:normAutofit/>
          </a:bodyPr>
          <a:lstStyle>
            <a:lvl1pPr marL="0" indent="0" algn="l">
              <a:buNone/>
              <a:defRPr sz="1500" baseline="0">
                <a:solidFill>
                  <a:srgbClr val="F18B2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Chart Placeholder 9"/>
          <p:cNvSpPr>
            <a:spLocks noGrp="1"/>
          </p:cNvSpPr>
          <p:nvPr>
            <p:ph type="chart" sz="quarter" idx="11"/>
          </p:nvPr>
        </p:nvSpPr>
        <p:spPr>
          <a:xfrm>
            <a:off x="6865938" y="1755775"/>
            <a:ext cx="4187825" cy="3130550"/>
          </a:xfrm>
        </p:spPr>
        <p:txBody>
          <a:bodyPr rtlCol="0">
            <a:normAutofit/>
          </a:bodyPr>
          <a:lstStyle/>
          <a:p>
            <a:pPr lvl="0"/>
            <a:r>
              <a:rPr lang="en-US" noProof="0"/>
              <a:t>Click icon to add chart</a:t>
            </a:r>
          </a:p>
        </p:txBody>
      </p:sp>
    </p:spTree>
    <p:extLst>
      <p:ext uri="{BB962C8B-B14F-4D97-AF65-F5344CB8AC3E}">
        <p14:creationId xmlns:p14="http://schemas.microsoft.com/office/powerpoint/2010/main" val="1156786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831850" y="9273"/>
            <a:ext cx="10515600" cy="2852737"/>
          </a:xfrm>
        </p:spPr>
        <p:txBody>
          <a:bodyPr>
            <a:normAutofit/>
          </a:bodyPr>
          <a:lstStyle>
            <a:lvl1pPr>
              <a:defRPr sz="4100"/>
            </a:lvl1pPr>
          </a:lstStyle>
          <a:p>
            <a:r>
              <a:rPr lang="en-US"/>
              <a:t>Click to edit Master title style</a:t>
            </a:r>
            <a:endParaRPr lang="en-US" dirty="0"/>
          </a:p>
        </p:txBody>
      </p:sp>
      <p:sp>
        <p:nvSpPr>
          <p:cNvPr id="5" name="Text Placeholder 2"/>
          <p:cNvSpPr>
            <a:spLocks noGrp="1"/>
          </p:cNvSpPr>
          <p:nvPr>
            <p:ph type="body" idx="1"/>
          </p:nvPr>
        </p:nvSpPr>
        <p:spPr>
          <a:xfrm>
            <a:off x="831850" y="2888998"/>
            <a:ext cx="10515600" cy="1500187"/>
          </a:xfrm>
        </p:spPr>
        <p:txBody>
          <a:bodyPr>
            <a:normAutofit/>
          </a:bodyPr>
          <a:lstStyle>
            <a:lvl1pPr marL="0" indent="0">
              <a:buNone/>
              <a:defRPr sz="2500">
                <a:solidFill>
                  <a:srgbClr val="F18B2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60836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831850" y="9273"/>
            <a:ext cx="10515600" cy="2852737"/>
          </a:xfrm>
        </p:spPr>
        <p:txBody>
          <a:bodyPr>
            <a:normAutofit/>
          </a:bodyPr>
          <a:lstStyle>
            <a:lvl1pPr>
              <a:defRPr sz="4100"/>
            </a:lvl1pPr>
          </a:lstStyle>
          <a:p>
            <a:r>
              <a:rPr lang="en-US"/>
              <a:t>Click to edit Master title style</a:t>
            </a:r>
            <a:endParaRPr lang="en-US" dirty="0"/>
          </a:p>
        </p:txBody>
      </p:sp>
      <p:sp>
        <p:nvSpPr>
          <p:cNvPr id="9" name="Text Placeholder 2"/>
          <p:cNvSpPr>
            <a:spLocks noGrp="1"/>
          </p:cNvSpPr>
          <p:nvPr>
            <p:ph type="body" idx="1"/>
          </p:nvPr>
        </p:nvSpPr>
        <p:spPr>
          <a:xfrm>
            <a:off x="831850" y="2888998"/>
            <a:ext cx="10515600" cy="1500187"/>
          </a:xfrm>
        </p:spPr>
        <p:txBody>
          <a:bodyPr>
            <a:normAutofit/>
          </a:bodyPr>
          <a:lstStyle>
            <a:lvl1pPr marL="0" indent="0">
              <a:buNone/>
              <a:defRPr sz="2500">
                <a:solidFill>
                  <a:srgbClr val="F18B2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7677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3">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831850" y="9273"/>
            <a:ext cx="10515600" cy="2852737"/>
          </a:xfrm>
        </p:spPr>
        <p:txBody>
          <a:bodyPr>
            <a:normAutofit/>
          </a:bodyPr>
          <a:lstStyle>
            <a:lvl1pPr>
              <a:defRPr sz="4100"/>
            </a:lvl1pPr>
          </a:lstStyle>
          <a:p>
            <a:r>
              <a:rPr lang="en-US"/>
              <a:t>Click to edit Master title style</a:t>
            </a:r>
            <a:endParaRPr lang="en-US" dirty="0"/>
          </a:p>
        </p:txBody>
      </p:sp>
      <p:sp>
        <p:nvSpPr>
          <p:cNvPr id="9" name="Text Placeholder 2"/>
          <p:cNvSpPr>
            <a:spLocks noGrp="1"/>
          </p:cNvSpPr>
          <p:nvPr>
            <p:ph type="body" idx="1"/>
          </p:nvPr>
        </p:nvSpPr>
        <p:spPr>
          <a:xfrm>
            <a:off x="831850" y="2888998"/>
            <a:ext cx="10515600" cy="1500187"/>
          </a:xfrm>
        </p:spPr>
        <p:txBody>
          <a:bodyPr>
            <a:normAutofit/>
          </a:bodyPr>
          <a:lstStyle>
            <a:lvl1pPr marL="0" indent="0">
              <a:buNone/>
              <a:defRPr sz="2500">
                <a:solidFill>
                  <a:srgbClr val="F18B2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15801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4">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831850" y="9273"/>
            <a:ext cx="10515600" cy="2852737"/>
          </a:xfrm>
        </p:spPr>
        <p:txBody>
          <a:bodyPr>
            <a:normAutofit/>
          </a:bodyPr>
          <a:lstStyle>
            <a:lvl1pPr>
              <a:defRPr sz="4100"/>
            </a:lvl1pPr>
          </a:lstStyle>
          <a:p>
            <a:r>
              <a:rPr lang="en-US"/>
              <a:t>Click to edit Master title style</a:t>
            </a:r>
            <a:endParaRPr lang="en-US" dirty="0"/>
          </a:p>
        </p:txBody>
      </p:sp>
      <p:sp>
        <p:nvSpPr>
          <p:cNvPr id="9" name="Text Placeholder 2"/>
          <p:cNvSpPr>
            <a:spLocks noGrp="1"/>
          </p:cNvSpPr>
          <p:nvPr>
            <p:ph type="body" idx="1"/>
          </p:nvPr>
        </p:nvSpPr>
        <p:spPr>
          <a:xfrm>
            <a:off x="831850" y="2888998"/>
            <a:ext cx="10515600" cy="1500187"/>
          </a:xfrm>
        </p:spPr>
        <p:txBody>
          <a:bodyPr>
            <a:normAutofit/>
          </a:bodyPr>
          <a:lstStyle>
            <a:lvl1pPr marL="0" indent="0">
              <a:buNone/>
              <a:defRPr sz="2500">
                <a:solidFill>
                  <a:srgbClr val="F18B2D"/>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40268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1 (Text Only)">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838200" y="465224"/>
            <a:ext cx="10515600" cy="680035"/>
          </a:xfrm>
        </p:spPr>
        <p:txBody>
          <a:bodyPr>
            <a:normAutofit/>
          </a:bodyPr>
          <a:lstStyle>
            <a:lvl1pPr>
              <a:defRPr sz="2300"/>
            </a:lvl1pPr>
          </a:lstStyle>
          <a:p>
            <a:r>
              <a:rPr lang="en-US"/>
              <a:t>Click to edit Master title style</a:t>
            </a:r>
            <a:endParaRPr lang="en-US" dirty="0"/>
          </a:p>
        </p:txBody>
      </p:sp>
      <p:sp>
        <p:nvSpPr>
          <p:cNvPr id="9" name="Text Placeholder 8"/>
          <p:cNvSpPr>
            <a:spLocks noGrp="1"/>
          </p:cNvSpPr>
          <p:nvPr>
            <p:ph type="body" sz="quarter" idx="10"/>
          </p:nvPr>
        </p:nvSpPr>
        <p:spPr>
          <a:xfrm>
            <a:off x="838200" y="1756448"/>
            <a:ext cx="10533063" cy="3129660"/>
          </a:xfrm>
        </p:spPr>
        <p:txBody>
          <a:bodyPr>
            <a:normAutofit/>
          </a:bodyPr>
          <a:lstStyle>
            <a:lvl1pPr>
              <a:defRPr sz="1100">
                <a:solidFill>
                  <a:schemeClr val="tx1"/>
                </a:solidFill>
              </a:defRPr>
            </a:lvl1pPr>
          </a:lstStyle>
          <a:p>
            <a:pPr lvl="0"/>
            <a:r>
              <a:rPr lang="en-US"/>
              <a:t>Click to edit Master text styles</a:t>
            </a:r>
          </a:p>
        </p:txBody>
      </p:sp>
      <p:sp>
        <p:nvSpPr>
          <p:cNvPr id="12" name="Subtitle 2"/>
          <p:cNvSpPr>
            <a:spLocks noGrp="1"/>
          </p:cNvSpPr>
          <p:nvPr>
            <p:ph type="subTitle" idx="1"/>
          </p:nvPr>
        </p:nvSpPr>
        <p:spPr>
          <a:xfrm>
            <a:off x="838200" y="1145260"/>
            <a:ext cx="10515600" cy="611188"/>
          </a:xfrm>
        </p:spPr>
        <p:txBody>
          <a:bodyPr>
            <a:normAutofit/>
          </a:bodyPr>
          <a:lstStyle>
            <a:lvl1pPr marL="0" indent="0" algn="l">
              <a:buNone/>
              <a:defRPr sz="1500" baseline="0">
                <a:solidFill>
                  <a:srgbClr val="F18B2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379368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2 (Text Only)">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Title 6"/>
          <p:cNvSpPr>
            <a:spLocks noGrp="1"/>
          </p:cNvSpPr>
          <p:nvPr>
            <p:ph type="title"/>
          </p:nvPr>
        </p:nvSpPr>
        <p:spPr>
          <a:xfrm>
            <a:off x="838200" y="465224"/>
            <a:ext cx="10515600" cy="680035"/>
          </a:xfrm>
        </p:spPr>
        <p:txBody>
          <a:bodyPr>
            <a:normAutofit/>
          </a:bodyPr>
          <a:lstStyle>
            <a:lvl1pPr>
              <a:defRPr sz="2300"/>
            </a:lvl1pPr>
          </a:lstStyle>
          <a:p>
            <a:r>
              <a:rPr lang="en-US"/>
              <a:t>Click to edit Master title style</a:t>
            </a:r>
            <a:endParaRPr lang="en-US" dirty="0"/>
          </a:p>
        </p:txBody>
      </p:sp>
      <p:sp>
        <p:nvSpPr>
          <p:cNvPr id="11" name="Text Placeholder 8"/>
          <p:cNvSpPr>
            <a:spLocks noGrp="1"/>
          </p:cNvSpPr>
          <p:nvPr>
            <p:ph type="body" sz="quarter" idx="10"/>
          </p:nvPr>
        </p:nvSpPr>
        <p:spPr>
          <a:xfrm>
            <a:off x="838200" y="1756448"/>
            <a:ext cx="10533063" cy="3129660"/>
          </a:xfrm>
        </p:spPr>
        <p:txBody>
          <a:bodyPr>
            <a:normAutofit/>
          </a:bodyPr>
          <a:lstStyle>
            <a:lvl1pPr>
              <a:defRPr sz="1100">
                <a:solidFill>
                  <a:schemeClr val="tx1"/>
                </a:solidFill>
              </a:defRPr>
            </a:lvl1pPr>
          </a:lstStyle>
          <a:p>
            <a:pPr lvl="0"/>
            <a:r>
              <a:rPr lang="en-US"/>
              <a:t>Click to edit Master text styles</a:t>
            </a:r>
          </a:p>
        </p:txBody>
      </p:sp>
      <p:sp>
        <p:nvSpPr>
          <p:cNvPr id="12" name="Subtitle 2"/>
          <p:cNvSpPr>
            <a:spLocks noGrp="1"/>
          </p:cNvSpPr>
          <p:nvPr>
            <p:ph type="subTitle" idx="1"/>
          </p:nvPr>
        </p:nvSpPr>
        <p:spPr>
          <a:xfrm>
            <a:off x="838200" y="1145260"/>
            <a:ext cx="10515600" cy="611188"/>
          </a:xfrm>
        </p:spPr>
        <p:txBody>
          <a:bodyPr>
            <a:normAutofit/>
          </a:bodyPr>
          <a:lstStyle>
            <a:lvl1pPr marL="0" indent="0" algn="l">
              <a:buNone/>
              <a:defRPr sz="1500" baseline="0">
                <a:solidFill>
                  <a:srgbClr val="F18B2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77642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itle 6"/>
          <p:cNvSpPr>
            <a:spLocks noGrp="1"/>
          </p:cNvSpPr>
          <p:nvPr>
            <p:ph type="title"/>
          </p:nvPr>
        </p:nvSpPr>
        <p:spPr>
          <a:xfrm>
            <a:off x="838200" y="465224"/>
            <a:ext cx="10515600" cy="680035"/>
          </a:xfrm>
        </p:spPr>
        <p:txBody>
          <a:bodyPr>
            <a:normAutofit/>
          </a:bodyPr>
          <a:lstStyle>
            <a:lvl1pPr>
              <a:defRPr sz="2300"/>
            </a:lvl1pPr>
          </a:lstStyle>
          <a:p>
            <a:r>
              <a:rPr lang="en-US"/>
              <a:t>Click to edit Master title style</a:t>
            </a:r>
            <a:endParaRPr lang="en-US" dirty="0"/>
          </a:p>
        </p:txBody>
      </p:sp>
      <p:sp>
        <p:nvSpPr>
          <p:cNvPr id="10" name="Text Placeholder 8"/>
          <p:cNvSpPr>
            <a:spLocks noGrp="1"/>
          </p:cNvSpPr>
          <p:nvPr>
            <p:ph type="body" sz="quarter" idx="10"/>
          </p:nvPr>
        </p:nvSpPr>
        <p:spPr>
          <a:xfrm>
            <a:off x="838200" y="1756448"/>
            <a:ext cx="4845551" cy="3129660"/>
          </a:xfrm>
        </p:spPr>
        <p:txBody>
          <a:bodyPr>
            <a:normAutofit/>
          </a:bodyPr>
          <a:lstStyle>
            <a:lvl1pPr>
              <a:defRPr sz="1100">
                <a:solidFill>
                  <a:schemeClr val="tx1"/>
                </a:solidFill>
              </a:defRPr>
            </a:lvl1pPr>
          </a:lstStyle>
          <a:p>
            <a:pPr lvl="0"/>
            <a:r>
              <a:rPr lang="en-US"/>
              <a:t>Click to edit Master text styles</a:t>
            </a:r>
          </a:p>
        </p:txBody>
      </p:sp>
      <p:sp>
        <p:nvSpPr>
          <p:cNvPr id="11" name="Subtitle 2"/>
          <p:cNvSpPr>
            <a:spLocks noGrp="1"/>
          </p:cNvSpPr>
          <p:nvPr>
            <p:ph type="subTitle" idx="1"/>
          </p:nvPr>
        </p:nvSpPr>
        <p:spPr>
          <a:xfrm>
            <a:off x="838200" y="1145260"/>
            <a:ext cx="10515600" cy="611188"/>
          </a:xfrm>
        </p:spPr>
        <p:txBody>
          <a:bodyPr>
            <a:normAutofit/>
          </a:bodyPr>
          <a:lstStyle>
            <a:lvl1pPr marL="0" indent="0" algn="l">
              <a:buNone/>
              <a:defRPr sz="1500" baseline="0">
                <a:solidFill>
                  <a:srgbClr val="F18B2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Picture Placeholder 12"/>
          <p:cNvSpPr>
            <a:spLocks noGrp="1"/>
          </p:cNvSpPr>
          <p:nvPr>
            <p:ph type="pic" sz="quarter" idx="11"/>
          </p:nvPr>
        </p:nvSpPr>
        <p:spPr>
          <a:xfrm>
            <a:off x="6674101" y="1756448"/>
            <a:ext cx="3689350" cy="3152775"/>
          </a:xfrm>
        </p:spPr>
        <p:txBody>
          <a:bodyPr rtlCol="0">
            <a:normAutofit/>
          </a:bodyPr>
          <a:lstStyle/>
          <a:p>
            <a:pPr lvl="0"/>
            <a:r>
              <a:rPr lang="en-US" noProof="0"/>
              <a:t>Drag picture to placeholder or click icon to add</a:t>
            </a:r>
          </a:p>
        </p:txBody>
      </p:sp>
    </p:spTree>
    <p:extLst>
      <p:ext uri="{BB962C8B-B14F-4D97-AF65-F5344CB8AC3E}">
        <p14:creationId xmlns:p14="http://schemas.microsoft.com/office/powerpoint/2010/main" val="2932965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loyee Bio">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0" name="Title 6"/>
          <p:cNvSpPr>
            <a:spLocks noGrp="1"/>
          </p:cNvSpPr>
          <p:nvPr>
            <p:ph type="title"/>
          </p:nvPr>
        </p:nvSpPr>
        <p:spPr>
          <a:xfrm>
            <a:off x="838200" y="465224"/>
            <a:ext cx="10515600" cy="680035"/>
          </a:xfrm>
        </p:spPr>
        <p:txBody>
          <a:bodyPr>
            <a:normAutofit/>
          </a:bodyPr>
          <a:lstStyle>
            <a:lvl1pPr>
              <a:defRPr sz="2300"/>
            </a:lvl1pPr>
          </a:lstStyle>
          <a:p>
            <a:r>
              <a:rPr lang="en-US"/>
              <a:t>Click to edit Master title style</a:t>
            </a:r>
            <a:endParaRPr lang="en-US" dirty="0"/>
          </a:p>
        </p:txBody>
      </p:sp>
      <p:sp>
        <p:nvSpPr>
          <p:cNvPr id="11" name="Text Placeholder 8"/>
          <p:cNvSpPr>
            <a:spLocks noGrp="1"/>
          </p:cNvSpPr>
          <p:nvPr>
            <p:ph type="body" sz="quarter" idx="10"/>
          </p:nvPr>
        </p:nvSpPr>
        <p:spPr>
          <a:xfrm>
            <a:off x="838200" y="1756448"/>
            <a:ext cx="4845551" cy="3129660"/>
          </a:xfrm>
        </p:spPr>
        <p:txBody>
          <a:bodyPr>
            <a:normAutofit/>
          </a:bodyPr>
          <a:lstStyle>
            <a:lvl1pPr>
              <a:defRPr sz="1100">
                <a:solidFill>
                  <a:schemeClr val="tx1"/>
                </a:solidFill>
              </a:defRPr>
            </a:lvl1pPr>
          </a:lstStyle>
          <a:p>
            <a:pPr lvl="0"/>
            <a:r>
              <a:rPr lang="en-US"/>
              <a:t>Click to edit Master text styles</a:t>
            </a:r>
          </a:p>
        </p:txBody>
      </p:sp>
      <p:sp>
        <p:nvSpPr>
          <p:cNvPr id="12" name="Subtitle 2"/>
          <p:cNvSpPr>
            <a:spLocks noGrp="1"/>
          </p:cNvSpPr>
          <p:nvPr>
            <p:ph type="subTitle" idx="1"/>
          </p:nvPr>
        </p:nvSpPr>
        <p:spPr>
          <a:xfrm>
            <a:off x="838200" y="1145260"/>
            <a:ext cx="10515600" cy="611188"/>
          </a:xfrm>
        </p:spPr>
        <p:txBody>
          <a:bodyPr>
            <a:normAutofit/>
          </a:bodyPr>
          <a:lstStyle>
            <a:lvl1pPr marL="0" indent="0" algn="l">
              <a:buNone/>
              <a:defRPr sz="1500" baseline="0">
                <a:solidFill>
                  <a:srgbClr val="F18B2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Picture Placeholder 12"/>
          <p:cNvSpPr>
            <a:spLocks noGrp="1"/>
          </p:cNvSpPr>
          <p:nvPr>
            <p:ph type="pic" sz="quarter" idx="11"/>
          </p:nvPr>
        </p:nvSpPr>
        <p:spPr>
          <a:xfrm>
            <a:off x="6674101" y="1756448"/>
            <a:ext cx="3689350" cy="3152775"/>
          </a:xfrm>
        </p:spPr>
        <p:txBody>
          <a:bodyPr rtlCol="0">
            <a:normAutofit/>
          </a:bodyPr>
          <a:lstStyle/>
          <a:p>
            <a:pPr lvl="0"/>
            <a:r>
              <a:rPr lang="en-US" noProof="0"/>
              <a:t>Drag picture to placeholder or click icon to add</a:t>
            </a:r>
          </a:p>
        </p:txBody>
      </p:sp>
    </p:spTree>
    <p:extLst>
      <p:ext uri="{BB962C8B-B14F-4D97-AF65-F5344CB8AC3E}">
        <p14:creationId xmlns:p14="http://schemas.microsoft.com/office/powerpoint/2010/main" val="1630788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838200" y="1825625"/>
            <a:ext cx="105156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D670AF1C-6EB9-4CD2-B6B7-6D41835C4DE9}" type="datetimeFigureOut">
              <a:rPr lang="en-US"/>
              <a:pPr>
                <a:defRPr/>
              </a:pPr>
              <a:t>10/30/18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68F7B3A3-82CC-48A4-BC79-BC430D7D6CD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xStyles>
    <p:titleStyle>
      <a:lvl1pPr algn="l" rtl="0" eaLnBrk="0" fontAlgn="base" hangingPunct="0">
        <a:lnSpc>
          <a:spcPct val="90000"/>
        </a:lnSpc>
        <a:spcBef>
          <a:spcPct val="0"/>
        </a:spcBef>
        <a:spcAft>
          <a:spcPct val="0"/>
        </a:spcAft>
        <a:defRPr sz="4400" kern="1200">
          <a:solidFill>
            <a:srgbClr val="0070C0"/>
          </a:solidFill>
          <a:latin typeface="Arial" charset="0"/>
          <a:ea typeface="Arial" charset="0"/>
          <a:cs typeface="Arial" charset="0"/>
        </a:defRPr>
      </a:lvl1pPr>
      <a:lvl2pPr algn="l" rtl="0" eaLnBrk="0" fontAlgn="base" hangingPunct="0">
        <a:lnSpc>
          <a:spcPct val="90000"/>
        </a:lnSpc>
        <a:spcBef>
          <a:spcPct val="0"/>
        </a:spcBef>
        <a:spcAft>
          <a:spcPct val="0"/>
        </a:spcAft>
        <a:defRPr sz="4400">
          <a:solidFill>
            <a:srgbClr val="0070C0"/>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4400">
          <a:solidFill>
            <a:srgbClr val="0070C0"/>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4400">
          <a:solidFill>
            <a:srgbClr val="0070C0"/>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4400">
          <a:solidFill>
            <a:srgbClr val="0070C0"/>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4400">
          <a:solidFill>
            <a:srgbClr val="0070C0"/>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4400">
          <a:solidFill>
            <a:srgbClr val="0070C0"/>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4400">
          <a:solidFill>
            <a:srgbClr val="0070C0"/>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4400">
          <a:solidFill>
            <a:srgbClr val="0070C0"/>
          </a:solidFill>
          <a:latin typeface="Arial" panose="020B0604020202020204" pitchFamily="34" charset="0"/>
          <a:cs typeface="Arial" panose="020B060402020202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rgbClr val="F18B2D"/>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ctrTitle"/>
          </p:nvPr>
        </p:nvSpPr>
        <p:spPr>
          <a:xfrm>
            <a:off x="1524000" y="431800"/>
            <a:ext cx="9144000" cy="2387600"/>
          </a:xfrm>
        </p:spPr>
        <p:txBody>
          <a:bodyPr/>
          <a:lstStyle/>
          <a:p>
            <a:pPr eaLnBrk="1" hangingPunct="1"/>
            <a:r>
              <a:rPr lang="en-US" altLang="en-US" dirty="0">
                <a:latin typeface="Arial" panose="020B0604020202020204" pitchFamily="34" charset="0"/>
                <a:cs typeface="Arial" panose="020B0604020202020204" pitchFamily="34" charset="0"/>
              </a:rPr>
              <a:t>Threat Modeling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838200" y="465138"/>
            <a:ext cx="10515600" cy="679450"/>
          </a:xfrm>
        </p:spPr>
        <p:txBody>
          <a:bodyPr/>
          <a:lstStyle/>
          <a:p>
            <a:pPr eaLnBrk="1" hangingPunct="1"/>
            <a:r>
              <a:rPr lang="en-US" dirty="0"/>
              <a:t>STRIDE vs PASTA</a:t>
            </a:r>
            <a:endParaRPr lang="en-US" altLang="en-US" dirty="0">
              <a:latin typeface="Arial" panose="020B0604020202020204" pitchFamily="34" charset="0"/>
              <a:cs typeface="Arial" panose="020B0604020202020204" pitchFamily="34" charset="0"/>
            </a:endParaRPr>
          </a:p>
        </p:txBody>
      </p:sp>
      <p:sp>
        <p:nvSpPr>
          <p:cNvPr id="18435" name="Text Placeholder 2"/>
          <p:cNvSpPr>
            <a:spLocks noGrp="1"/>
          </p:cNvSpPr>
          <p:nvPr>
            <p:ph type="body" sz="quarter" idx="10"/>
          </p:nvPr>
        </p:nvSpPr>
        <p:spPr>
          <a:xfrm>
            <a:off x="838200" y="1755775"/>
            <a:ext cx="10533063" cy="3130550"/>
          </a:xfrm>
        </p:spPr>
        <p:txBody>
          <a:bodyPr>
            <a:noAutofit/>
          </a:bodyPr>
          <a:lstStyle/>
          <a:p>
            <a:pPr marL="0" marR="0" lvl="0" indent="0" defTabSz="914400" eaLnBrk="1" fontAlgn="auto" latinLnBrk="0" hangingPunct="1">
              <a:lnSpc>
                <a:spcPct val="100000"/>
              </a:lnSpc>
              <a:spcBef>
                <a:spcPts val="0"/>
              </a:spcBef>
              <a:spcAft>
                <a:spcPts val="0"/>
              </a:spcAft>
              <a:buClrTx/>
              <a:buSzTx/>
              <a:buNone/>
              <a:tabLst/>
              <a:defRPr/>
            </a:pPr>
            <a:r>
              <a:rPr lang="en-US" sz="1800" dirty="0"/>
              <a:t>Spoofing Tampering Repudiation Information Disclosure Denial of Elevation of Privilege</a:t>
            </a:r>
          </a:p>
          <a:p>
            <a:pPr marL="0" marR="0" lvl="0" indent="0" defTabSz="914400" eaLnBrk="1" fontAlgn="auto" latinLnBrk="0" hangingPunct="1">
              <a:lnSpc>
                <a:spcPct val="100000"/>
              </a:lnSpc>
              <a:spcBef>
                <a:spcPts val="0"/>
              </a:spcBef>
              <a:spcAft>
                <a:spcPts val="0"/>
              </a:spcAft>
              <a:buClrTx/>
              <a:buSzTx/>
              <a:buNone/>
              <a:tabLst/>
              <a:defRPr/>
            </a:pPr>
            <a:endParaRPr lang="en-US" sz="1800" dirty="0"/>
          </a:p>
          <a:p>
            <a:pPr marL="0" marR="0" lvl="0" indent="0" defTabSz="914400" eaLnBrk="1" fontAlgn="auto" latinLnBrk="0" hangingPunct="1">
              <a:lnSpc>
                <a:spcPct val="100000"/>
              </a:lnSpc>
              <a:spcBef>
                <a:spcPts val="0"/>
              </a:spcBef>
              <a:spcAft>
                <a:spcPts val="0"/>
              </a:spcAft>
              <a:buClrTx/>
              <a:buSzTx/>
              <a:buNone/>
              <a:tabLst/>
              <a:defRPr/>
            </a:pPr>
            <a:endParaRPr lang="en-US" sz="1800" dirty="0"/>
          </a:p>
          <a:p>
            <a:pPr marL="0" marR="0" lvl="0" indent="0" defTabSz="914400" eaLnBrk="1" fontAlgn="auto" latinLnBrk="0" hangingPunct="1">
              <a:lnSpc>
                <a:spcPct val="100000"/>
              </a:lnSpc>
              <a:spcBef>
                <a:spcPts val="0"/>
              </a:spcBef>
              <a:spcAft>
                <a:spcPts val="0"/>
              </a:spcAft>
              <a:buClrTx/>
              <a:buSzTx/>
              <a:buNone/>
              <a:tabLst/>
              <a:defRPr/>
            </a:pPr>
            <a:endParaRPr lang="en-US" sz="1800" dirty="0"/>
          </a:p>
          <a:p>
            <a:pPr marL="0" marR="0" lvl="0" indent="0" defTabSz="914400" eaLnBrk="1" fontAlgn="auto" latinLnBrk="0" hangingPunct="1">
              <a:lnSpc>
                <a:spcPct val="100000"/>
              </a:lnSpc>
              <a:spcBef>
                <a:spcPts val="0"/>
              </a:spcBef>
              <a:spcAft>
                <a:spcPts val="0"/>
              </a:spcAft>
              <a:buClrTx/>
              <a:buSzTx/>
              <a:buNone/>
              <a:tabLst/>
              <a:defRPr/>
            </a:pPr>
            <a:endParaRPr lang="en-US" sz="1800" dirty="0"/>
          </a:p>
          <a:p>
            <a:pPr marL="0" marR="0" lvl="0" indent="0" defTabSz="914400" eaLnBrk="1" fontAlgn="auto" latinLnBrk="0" hangingPunct="1">
              <a:lnSpc>
                <a:spcPct val="100000"/>
              </a:lnSpc>
              <a:spcBef>
                <a:spcPts val="0"/>
              </a:spcBef>
              <a:spcAft>
                <a:spcPts val="0"/>
              </a:spcAft>
              <a:buClrTx/>
              <a:buSzTx/>
              <a:buNone/>
              <a:tabLst/>
              <a:defRPr/>
            </a:pPr>
            <a:endParaRPr lang="en-US" sz="1800" dirty="0"/>
          </a:p>
          <a:p>
            <a:pPr marL="0" indent="0">
              <a:buNone/>
            </a:pPr>
            <a:r>
              <a:rPr lang="en-US" sz="1800" dirty="0">
                <a:latin typeface="AmplitudeTF" pitchFamily="50" charset="0"/>
              </a:rPr>
              <a:t>Process for Attack Simulation And Threat Analysis  </a:t>
            </a:r>
          </a:p>
          <a:p>
            <a:pPr marL="0" marR="0" lvl="0" indent="0" defTabSz="914400" eaLnBrk="1" fontAlgn="auto" latinLnBrk="0" hangingPunct="1">
              <a:lnSpc>
                <a:spcPct val="100000"/>
              </a:lnSpc>
              <a:spcBef>
                <a:spcPts val="0"/>
              </a:spcBef>
              <a:spcAft>
                <a:spcPts val="0"/>
              </a:spcAft>
              <a:buClrTx/>
              <a:buSzTx/>
              <a:buNone/>
              <a:tabLst/>
              <a:defRPr/>
            </a:pPr>
            <a:endParaRPr lang="en-US" sz="1800" dirty="0"/>
          </a:p>
          <a:p>
            <a:pPr marR="0" lvl="0" defTabSz="914400" eaLnBrk="1" fontAlgn="auto" latinLnBrk="0" hangingPunct="1">
              <a:lnSpc>
                <a:spcPct val="100000"/>
              </a:lnSpc>
              <a:spcBef>
                <a:spcPts val="0"/>
              </a:spcBef>
              <a:spcAft>
                <a:spcPts val="0"/>
              </a:spcAft>
              <a:buClrTx/>
              <a:buSzTx/>
              <a:buFontTx/>
              <a:buChar char="-"/>
              <a:tabLst/>
              <a:defRPr/>
            </a:pPr>
            <a:endParaRPr lang="en-US" sz="1800" dirty="0"/>
          </a:p>
          <a:p>
            <a:pPr marR="0" lvl="0" defTabSz="914400" eaLnBrk="1" fontAlgn="auto" latinLnBrk="0" hangingPunct="1">
              <a:lnSpc>
                <a:spcPct val="100000"/>
              </a:lnSpc>
              <a:spcBef>
                <a:spcPts val="0"/>
              </a:spcBef>
              <a:spcAft>
                <a:spcPts val="0"/>
              </a:spcAft>
              <a:buClrTx/>
              <a:buSzTx/>
              <a:buFontTx/>
              <a:buChar char="-"/>
              <a:tabLst/>
              <a:defRPr/>
            </a:pPr>
            <a:endParaRPr lang="en-US" sz="1800" dirty="0"/>
          </a:p>
          <a:p>
            <a:pPr marR="0" lvl="0" defTabSz="914400" eaLnBrk="1" fontAlgn="auto" latinLnBrk="0" hangingPunct="1">
              <a:lnSpc>
                <a:spcPct val="100000"/>
              </a:lnSpc>
              <a:spcBef>
                <a:spcPts val="0"/>
              </a:spcBef>
              <a:spcAft>
                <a:spcPts val="0"/>
              </a:spcAft>
              <a:buClrTx/>
              <a:buSzTx/>
              <a:buFontTx/>
              <a:buChar char="-"/>
              <a:tabLst/>
              <a:defRPr/>
            </a:pPr>
            <a:endParaRPr lang="en-US" sz="1800" dirty="0"/>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a:p>
        </p:txBody>
      </p:sp>
      <p:sp>
        <p:nvSpPr>
          <p:cNvPr id="18436" name="Subtitle 3"/>
          <p:cNvSpPr>
            <a:spLocks noGrp="1"/>
          </p:cNvSpPr>
          <p:nvPr>
            <p:ph type="subTitle" idx="1"/>
          </p:nvPr>
        </p:nvSpPr>
        <p:spPr>
          <a:xfrm>
            <a:off x="838200" y="1144588"/>
            <a:ext cx="10515600" cy="611187"/>
          </a:xfrm>
        </p:spPr>
        <p:txBody>
          <a:bodyPr/>
          <a:lstStyle/>
          <a:p>
            <a:pPr eaLnBrk="1" hangingPunct="1"/>
            <a:endParaRPr lang="en-US" altLang="en-US" dirty="0"/>
          </a:p>
        </p:txBody>
      </p:sp>
      <p:pic>
        <p:nvPicPr>
          <p:cNvPr id="7" name="Picture 6">
            <a:extLst>
              <a:ext uri="{FF2B5EF4-FFF2-40B4-BE49-F238E27FC236}">
                <a16:creationId xmlns:a16="http://schemas.microsoft.com/office/drawing/2014/main" id="{7960985B-3D90-5D4B-BBBB-CCC8135F3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9843" y="3583305"/>
            <a:ext cx="4068675" cy="2288629"/>
          </a:xfrm>
          <a:prstGeom prst="rect">
            <a:avLst/>
          </a:prstGeom>
        </p:spPr>
      </p:pic>
      <p:pic>
        <p:nvPicPr>
          <p:cNvPr id="8" name="Picture 7">
            <a:extLst>
              <a:ext uri="{FF2B5EF4-FFF2-40B4-BE49-F238E27FC236}">
                <a16:creationId xmlns:a16="http://schemas.microsoft.com/office/drawing/2014/main" id="{C2B819DF-B3D0-CD4F-8BA6-8BFCB7A8E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8320" y="3219"/>
            <a:ext cx="2773680" cy="1802892"/>
          </a:xfrm>
          <a:prstGeom prst="rect">
            <a:avLst/>
          </a:prstGeom>
        </p:spPr>
      </p:pic>
    </p:spTree>
    <p:extLst>
      <p:ext uri="{BB962C8B-B14F-4D97-AF65-F5344CB8AC3E}">
        <p14:creationId xmlns:p14="http://schemas.microsoft.com/office/powerpoint/2010/main" val="2777443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838200" y="465138"/>
            <a:ext cx="10515600" cy="679450"/>
          </a:xfrm>
        </p:spPr>
        <p:txBody>
          <a:bodyPr/>
          <a:lstStyle/>
          <a:p>
            <a:pPr eaLnBrk="1" hangingPunct="1"/>
            <a:r>
              <a:rPr lang="en-US" dirty="0"/>
              <a:t>STREIDE                                                   PASTA</a:t>
            </a:r>
            <a:endParaRPr lang="en-US" altLang="en-US" dirty="0">
              <a:latin typeface="Arial" panose="020B0604020202020204" pitchFamily="34" charset="0"/>
              <a:cs typeface="Arial" panose="020B0604020202020204" pitchFamily="34" charset="0"/>
            </a:endParaRPr>
          </a:p>
        </p:txBody>
      </p:sp>
      <p:sp>
        <p:nvSpPr>
          <p:cNvPr id="18435" name="Text Placeholder 2"/>
          <p:cNvSpPr>
            <a:spLocks noGrp="1"/>
          </p:cNvSpPr>
          <p:nvPr>
            <p:ph type="body" sz="quarter" idx="10"/>
          </p:nvPr>
        </p:nvSpPr>
        <p:spPr>
          <a:xfrm>
            <a:off x="838200" y="1755775"/>
            <a:ext cx="10533063" cy="3130550"/>
          </a:xfrm>
        </p:spPr>
        <p:txBody>
          <a:bodyPr>
            <a:noAutofit/>
          </a:bodyPr>
          <a:lstStyle/>
          <a:p>
            <a:endParaRPr lang="en-US" sz="1800" dirty="0"/>
          </a:p>
        </p:txBody>
      </p:sp>
      <p:sp>
        <p:nvSpPr>
          <p:cNvPr id="18436" name="Subtitle 3"/>
          <p:cNvSpPr>
            <a:spLocks noGrp="1"/>
          </p:cNvSpPr>
          <p:nvPr>
            <p:ph type="subTitle" idx="1"/>
          </p:nvPr>
        </p:nvSpPr>
        <p:spPr>
          <a:xfrm>
            <a:off x="838200" y="1144588"/>
            <a:ext cx="10515600" cy="611187"/>
          </a:xfrm>
        </p:spPr>
        <p:txBody>
          <a:bodyPr/>
          <a:lstStyle/>
          <a:p>
            <a:pPr eaLnBrk="1" hangingPunct="1"/>
            <a:endParaRPr lang="en-US" altLang="en-US" dirty="0"/>
          </a:p>
        </p:txBody>
      </p:sp>
      <p:pic>
        <p:nvPicPr>
          <p:cNvPr id="8" name="Picture 7">
            <a:extLst>
              <a:ext uri="{FF2B5EF4-FFF2-40B4-BE49-F238E27FC236}">
                <a16:creationId xmlns:a16="http://schemas.microsoft.com/office/drawing/2014/main" id="{51348B9B-A398-C043-921E-24AFCD6FB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1" y="1755775"/>
            <a:ext cx="5268118" cy="3886200"/>
          </a:xfrm>
          <a:prstGeom prst="rect">
            <a:avLst/>
          </a:prstGeom>
        </p:spPr>
      </p:pic>
      <p:pic>
        <p:nvPicPr>
          <p:cNvPr id="9" name="Picture 8">
            <a:extLst>
              <a:ext uri="{FF2B5EF4-FFF2-40B4-BE49-F238E27FC236}">
                <a16:creationId xmlns:a16="http://schemas.microsoft.com/office/drawing/2014/main" id="{062CCE86-33D5-5543-BE75-BE6A096438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4731" y="1755775"/>
            <a:ext cx="5484979" cy="3733799"/>
          </a:xfrm>
          <a:prstGeom prst="rect">
            <a:avLst/>
          </a:prstGeom>
        </p:spPr>
      </p:pic>
    </p:spTree>
    <p:extLst>
      <p:ext uri="{BB962C8B-B14F-4D97-AF65-F5344CB8AC3E}">
        <p14:creationId xmlns:p14="http://schemas.microsoft.com/office/powerpoint/2010/main" val="1319953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838200" y="465138"/>
            <a:ext cx="10515600" cy="679450"/>
          </a:xfrm>
        </p:spPr>
        <p:txBody>
          <a:bodyPr/>
          <a:lstStyle/>
          <a:p>
            <a:pPr eaLnBrk="1" hangingPunct="1"/>
            <a:r>
              <a:rPr lang="en-US" dirty="0"/>
              <a:t>Damage Reproducibility Exploitability Affected Users Discoverability</a:t>
            </a:r>
            <a:endParaRPr lang="en-US" altLang="en-US" dirty="0">
              <a:latin typeface="Arial" panose="020B0604020202020204" pitchFamily="34" charset="0"/>
              <a:cs typeface="Arial" panose="020B0604020202020204" pitchFamily="34" charset="0"/>
            </a:endParaRPr>
          </a:p>
        </p:txBody>
      </p:sp>
      <p:sp>
        <p:nvSpPr>
          <p:cNvPr id="18435" name="Text Placeholder 2"/>
          <p:cNvSpPr>
            <a:spLocks noGrp="1"/>
          </p:cNvSpPr>
          <p:nvPr>
            <p:ph type="body" sz="quarter" idx="10"/>
          </p:nvPr>
        </p:nvSpPr>
        <p:spPr>
          <a:xfrm>
            <a:off x="838200" y="1755775"/>
            <a:ext cx="10533063" cy="3130550"/>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dirty="0"/>
              <a:t>None = 0 Low = 1 Medium =2 High =3</a:t>
            </a:r>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a:p>
          <a:p>
            <a:pPr marL="0" marR="0" lvl="0" indent="0" defTabSz="914400" eaLnBrk="1" fontAlgn="auto" latinLnBrk="0" hangingPunct="1">
              <a:lnSpc>
                <a:spcPct val="100000"/>
              </a:lnSpc>
              <a:spcBef>
                <a:spcPts val="0"/>
              </a:spcBef>
              <a:spcAft>
                <a:spcPts val="0"/>
              </a:spcAft>
              <a:buClrTx/>
              <a:buSzTx/>
              <a:buFontTx/>
              <a:buNone/>
              <a:tabLst/>
              <a:defRPr/>
            </a:pPr>
            <a:r>
              <a:rPr lang="en-US" sz="1800" dirty="0"/>
              <a:t>(D+R+E+A+D)/5 = RISK</a:t>
            </a:r>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a:p>
          <a:p>
            <a:pPr marL="0" lvl="0" indent="0" defTabSz="914400">
              <a:spcBef>
                <a:spcPts val="0"/>
              </a:spcBef>
              <a:buClrTx/>
              <a:buNone/>
              <a:defRPr/>
            </a:pPr>
            <a:r>
              <a:rPr lang="en-US" sz="1800" dirty="0"/>
              <a:t>Is RISK &gt; 1:</a:t>
            </a:r>
          </a:p>
          <a:p>
            <a:pPr marL="0" lvl="0" indent="0" defTabSz="914400">
              <a:spcBef>
                <a:spcPts val="0"/>
              </a:spcBef>
              <a:buClrTx/>
              <a:buNone/>
              <a:defRPr/>
            </a:pPr>
            <a:r>
              <a:rPr lang="en-US" sz="1800" dirty="0"/>
              <a:t>	Fix NAO</a:t>
            </a:r>
          </a:p>
          <a:p>
            <a:pPr marL="0" lvl="0" indent="0" defTabSz="914400">
              <a:spcBef>
                <a:spcPts val="0"/>
              </a:spcBef>
              <a:buClrTx/>
              <a:buNone/>
              <a:defRPr/>
            </a:pPr>
            <a:r>
              <a:rPr lang="en-US" sz="1800" dirty="0"/>
              <a:t>Is RISK &lt;1:</a:t>
            </a:r>
          </a:p>
          <a:p>
            <a:pPr marL="0" lvl="0" indent="0" defTabSz="914400">
              <a:spcBef>
                <a:spcPts val="0"/>
              </a:spcBef>
              <a:buClrTx/>
              <a:buNone/>
              <a:defRPr/>
            </a:pPr>
            <a:r>
              <a:rPr lang="en-US" sz="1800" dirty="0"/>
              <a:t>	FIX TOMORROW </a:t>
            </a:r>
          </a:p>
          <a:p>
            <a:pPr marL="0" lvl="0" indent="0" defTabSz="914400">
              <a:spcBef>
                <a:spcPts val="0"/>
              </a:spcBef>
              <a:buClrTx/>
              <a:buNone/>
              <a:defRPr/>
            </a:pPr>
            <a:endParaRPr lang="en-US" sz="1800" dirty="0"/>
          </a:p>
          <a:p>
            <a:pPr marL="0" lvl="0" indent="0" defTabSz="914400">
              <a:spcBef>
                <a:spcPts val="0"/>
              </a:spcBef>
              <a:buClrTx/>
              <a:buNone/>
              <a:defRPr/>
            </a:pPr>
            <a:r>
              <a:rPr lang="en-US" sz="1200" i="1" dirty="0"/>
              <a:t>(</a:t>
            </a:r>
            <a:r>
              <a:rPr lang="en-US" sz="1200" i="1" dirty="0" err="1"/>
              <a:t>DreaD</a:t>
            </a:r>
            <a:r>
              <a:rPr lang="en-US" sz="1200" i="1" dirty="0"/>
              <a:t>-D)</a:t>
            </a:r>
            <a:endParaRPr lang="en-US" sz="1800" i="1" dirty="0"/>
          </a:p>
        </p:txBody>
      </p:sp>
      <p:sp>
        <p:nvSpPr>
          <p:cNvPr id="18436" name="Subtitle 3"/>
          <p:cNvSpPr>
            <a:spLocks noGrp="1"/>
          </p:cNvSpPr>
          <p:nvPr>
            <p:ph type="subTitle" idx="1"/>
          </p:nvPr>
        </p:nvSpPr>
        <p:spPr>
          <a:xfrm>
            <a:off x="838200" y="1144588"/>
            <a:ext cx="10515600" cy="611187"/>
          </a:xfrm>
        </p:spPr>
        <p:txBody>
          <a:bodyPr/>
          <a:lstStyle/>
          <a:p>
            <a:pPr eaLnBrk="1" hangingPunct="1"/>
            <a:r>
              <a:rPr lang="en-US" altLang="en-US" dirty="0"/>
              <a:t>DREAD</a:t>
            </a:r>
          </a:p>
        </p:txBody>
      </p:sp>
      <p:pic>
        <p:nvPicPr>
          <p:cNvPr id="7" name="Picture 6">
            <a:extLst>
              <a:ext uri="{FF2B5EF4-FFF2-40B4-BE49-F238E27FC236}">
                <a16:creationId xmlns:a16="http://schemas.microsoft.com/office/drawing/2014/main" id="{DFCA7D61-2FB0-8A4D-8F7A-890521E1F1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0575" y="1266825"/>
            <a:ext cx="3781425" cy="5041900"/>
          </a:xfrm>
          <a:prstGeom prst="rect">
            <a:avLst/>
          </a:prstGeom>
        </p:spPr>
      </p:pic>
    </p:spTree>
    <p:extLst>
      <p:ext uri="{BB962C8B-B14F-4D97-AF65-F5344CB8AC3E}">
        <p14:creationId xmlns:p14="http://schemas.microsoft.com/office/powerpoint/2010/main" val="3454828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838200" y="465138"/>
            <a:ext cx="10515600" cy="679450"/>
          </a:xfrm>
        </p:spPr>
        <p:txBody>
          <a:bodyPr/>
          <a:lstStyle/>
          <a:p>
            <a:pPr eaLnBrk="1" hangingPunct="1"/>
            <a:r>
              <a:rPr lang="en-US" dirty="0"/>
              <a:t>Other things we do to mitigate Risk</a:t>
            </a:r>
            <a:endParaRPr lang="en-US" altLang="en-US" dirty="0">
              <a:latin typeface="Arial" panose="020B0604020202020204" pitchFamily="34" charset="0"/>
              <a:cs typeface="Arial" panose="020B0604020202020204" pitchFamily="34" charset="0"/>
            </a:endParaRPr>
          </a:p>
        </p:txBody>
      </p:sp>
      <p:sp>
        <p:nvSpPr>
          <p:cNvPr id="18435" name="Text Placeholder 2"/>
          <p:cNvSpPr>
            <a:spLocks noGrp="1"/>
          </p:cNvSpPr>
          <p:nvPr>
            <p:ph type="body" sz="quarter" idx="10"/>
          </p:nvPr>
        </p:nvSpPr>
        <p:spPr>
          <a:xfrm>
            <a:off x="838200" y="1755775"/>
            <a:ext cx="10533063" cy="3130550"/>
          </a:xfrm>
        </p:spPr>
        <p:txBody>
          <a:bodyPr>
            <a:noAutofit/>
          </a:bodyPr>
          <a:lstStyle/>
          <a:p>
            <a:pPr defTabSz="914400">
              <a:spcBef>
                <a:spcPts val="0"/>
              </a:spcBef>
              <a:buClrTx/>
            </a:pPr>
            <a:r>
              <a:rPr lang="en-US" sz="1800" dirty="0"/>
              <a:t>Static Scanning </a:t>
            </a:r>
          </a:p>
          <a:p>
            <a:pPr defTabSz="914400">
              <a:spcBef>
                <a:spcPts val="0"/>
              </a:spcBef>
              <a:buClrTx/>
            </a:pPr>
            <a:r>
              <a:rPr lang="en-US" sz="1800" dirty="0"/>
              <a:t>Dynamic Scanning </a:t>
            </a:r>
          </a:p>
          <a:p>
            <a:pPr defTabSz="914400">
              <a:spcBef>
                <a:spcPts val="0"/>
              </a:spcBef>
              <a:buClrTx/>
            </a:pPr>
            <a:r>
              <a:rPr lang="en-US" sz="1800" dirty="0"/>
              <a:t>Componentization </a:t>
            </a:r>
          </a:p>
          <a:p>
            <a:pPr defTabSz="914400">
              <a:spcBef>
                <a:spcPts val="0"/>
              </a:spcBef>
              <a:buClrTx/>
            </a:pPr>
            <a:r>
              <a:rPr lang="en-US" sz="1800" dirty="0"/>
              <a:t>Pen Testing / External Pen Testing</a:t>
            </a:r>
          </a:p>
          <a:p>
            <a:pPr defTabSz="914400">
              <a:spcBef>
                <a:spcPts val="0"/>
              </a:spcBef>
              <a:buClrTx/>
            </a:pPr>
            <a:r>
              <a:rPr lang="en-US" sz="1800" dirty="0"/>
              <a:t>Red Team Testing</a:t>
            </a:r>
          </a:p>
          <a:p>
            <a:pPr defTabSz="914400">
              <a:spcBef>
                <a:spcPts val="0"/>
              </a:spcBef>
              <a:buClrTx/>
            </a:pPr>
            <a:r>
              <a:rPr lang="en-US" sz="1800" dirty="0"/>
              <a:t>In team testing </a:t>
            </a:r>
          </a:p>
        </p:txBody>
      </p:sp>
      <p:sp>
        <p:nvSpPr>
          <p:cNvPr id="18436" name="Subtitle 3"/>
          <p:cNvSpPr>
            <a:spLocks noGrp="1"/>
          </p:cNvSpPr>
          <p:nvPr>
            <p:ph type="subTitle" idx="1"/>
          </p:nvPr>
        </p:nvSpPr>
        <p:spPr>
          <a:xfrm>
            <a:off x="838200" y="1144588"/>
            <a:ext cx="10515600" cy="611187"/>
          </a:xfrm>
        </p:spPr>
        <p:txBody>
          <a:bodyPr/>
          <a:lstStyle/>
          <a:p>
            <a:pPr eaLnBrk="1" hangingPunct="1"/>
            <a:r>
              <a:rPr lang="en-US" altLang="en-US" dirty="0"/>
              <a:t>Automation/Process</a:t>
            </a:r>
          </a:p>
        </p:txBody>
      </p:sp>
      <p:pic>
        <p:nvPicPr>
          <p:cNvPr id="7" name="Picture 6">
            <a:extLst>
              <a:ext uri="{FF2B5EF4-FFF2-40B4-BE49-F238E27FC236}">
                <a16:creationId xmlns:a16="http://schemas.microsoft.com/office/drawing/2014/main" id="{7B73A7D6-84E0-B048-87F9-18D6A6B71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9975" y="1585912"/>
            <a:ext cx="4772025" cy="4772025"/>
          </a:xfrm>
          <a:prstGeom prst="rect">
            <a:avLst/>
          </a:prstGeom>
        </p:spPr>
      </p:pic>
    </p:spTree>
    <p:extLst>
      <p:ext uri="{BB962C8B-B14F-4D97-AF65-F5344CB8AC3E}">
        <p14:creationId xmlns:p14="http://schemas.microsoft.com/office/powerpoint/2010/main" val="3919168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838200" y="465138"/>
            <a:ext cx="10515600" cy="679450"/>
          </a:xfrm>
        </p:spPr>
        <p:txBody>
          <a:bodyPr/>
          <a:lstStyle/>
          <a:p>
            <a:pPr eaLnBrk="1" hangingPunct="1"/>
            <a:r>
              <a:rPr lang="en-US" dirty="0"/>
              <a:t>Treats</a:t>
            </a:r>
            <a:endParaRPr lang="en-US" altLang="en-US" dirty="0">
              <a:latin typeface="Arial" panose="020B0604020202020204" pitchFamily="34" charset="0"/>
              <a:cs typeface="Arial" panose="020B0604020202020204" pitchFamily="34" charset="0"/>
            </a:endParaRPr>
          </a:p>
        </p:txBody>
      </p:sp>
      <p:sp>
        <p:nvSpPr>
          <p:cNvPr id="18435" name="Text Placeholder 2"/>
          <p:cNvSpPr>
            <a:spLocks noGrp="1"/>
          </p:cNvSpPr>
          <p:nvPr>
            <p:ph type="body" sz="quarter" idx="10"/>
          </p:nvPr>
        </p:nvSpPr>
        <p:spPr>
          <a:xfrm>
            <a:off x="838200" y="1755775"/>
            <a:ext cx="10533063" cy="3130550"/>
          </a:xfrm>
        </p:spPr>
        <p:txBody>
          <a:bodyPr>
            <a:noAutofit/>
          </a:bodyPr>
          <a:lstStyle/>
          <a:p>
            <a:pPr defTabSz="914400">
              <a:spcBef>
                <a:spcPts val="0"/>
              </a:spcBef>
              <a:buClrTx/>
            </a:pPr>
            <a:r>
              <a:rPr lang="en-US" sz="1800" dirty="0"/>
              <a:t>OWASP top 10 web threats</a:t>
            </a:r>
          </a:p>
          <a:p>
            <a:pPr defTabSz="914400">
              <a:spcBef>
                <a:spcPts val="0"/>
              </a:spcBef>
              <a:buClrTx/>
            </a:pPr>
            <a:r>
              <a:rPr lang="en-US" sz="1800" dirty="0"/>
              <a:t>OWASP top 10 mobile threats </a:t>
            </a:r>
          </a:p>
          <a:p>
            <a:pPr defTabSz="914400">
              <a:spcBef>
                <a:spcPts val="0"/>
              </a:spcBef>
              <a:buClrTx/>
            </a:pPr>
            <a:r>
              <a:rPr lang="en-US" sz="1800" dirty="0"/>
              <a:t>Misconfigurations </a:t>
            </a:r>
          </a:p>
          <a:p>
            <a:pPr defTabSz="914400">
              <a:spcBef>
                <a:spcPts val="0"/>
              </a:spcBef>
              <a:buClrTx/>
            </a:pPr>
            <a:r>
              <a:rPr lang="en-US" sz="1800" dirty="0"/>
              <a:t>Buffer Overflows </a:t>
            </a:r>
          </a:p>
          <a:p>
            <a:pPr defTabSz="914400">
              <a:spcBef>
                <a:spcPts val="0"/>
              </a:spcBef>
              <a:buClrTx/>
            </a:pPr>
            <a:r>
              <a:rPr lang="en-US" sz="1800" dirty="0"/>
              <a:t>Weak passwords</a:t>
            </a:r>
          </a:p>
          <a:p>
            <a:pPr defTabSz="914400">
              <a:spcBef>
                <a:spcPts val="0"/>
              </a:spcBef>
              <a:buClrTx/>
            </a:pPr>
            <a:r>
              <a:rPr lang="en-US" sz="1800" dirty="0"/>
              <a:t>Over privileged users</a:t>
            </a:r>
          </a:p>
          <a:p>
            <a:pPr defTabSz="914400">
              <a:spcBef>
                <a:spcPts val="0"/>
              </a:spcBef>
              <a:buClrTx/>
            </a:pPr>
            <a:r>
              <a:rPr lang="en-US" sz="1800" dirty="0"/>
              <a:t>Lack of updates </a:t>
            </a:r>
          </a:p>
          <a:p>
            <a:pPr defTabSz="914400">
              <a:spcBef>
                <a:spcPts val="0"/>
              </a:spcBef>
              <a:buClrTx/>
            </a:pPr>
            <a:r>
              <a:rPr lang="en-US" sz="1800" dirty="0"/>
              <a:t>Lack of backups</a:t>
            </a:r>
          </a:p>
          <a:p>
            <a:pPr defTabSz="914400">
              <a:spcBef>
                <a:spcPts val="0"/>
              </a:spcBef>
              <a:buClrTx/>
            </a:pPr>
            <a:r>
              <a:rPr lang="en-US" sz="1800" dirty="0"/>
              <a:t>Assumptions </a:t>
            </a:r>
          </a:p>
          <a:p>
            <a:pPr defTabSz="914400">
              <a:spcBef>
                <a:spcPts val="0"/>
              </a:spcBef>
              <a:buClrTx/>
            </a:pPr>
            <a:r>
              <a:rPr lang="en-US" sz="1800" dirty="0"/>
              <a:t>Angry employees </a:t>
            </a:r>
          </a:p>
          <a:p>
            <a:pPr defTabSz="914400">
              <a:spcBef>
                <a:spcPts val="0"/>
              </a:spcBef>
              <a:buClrTx/>
            </a:pPr>
            <a:r>
              <a:rPr lang="en-US" sz="1800" dirty="0"/>
              <a:t>Spying </a:t>
            </a:r>
          </a:p>
          <a:p>
            <a:pPr defTabSz="914400">
              <a:spcBef>
                <a:spcPts val="0"/>
              </a:spcBef>
              <a:buClrTx/>
            </a:pPr>
            <a:endParaRPr lang="en-US" sz="1800" dirty="0"/>
          </a:p>
          <a:p>
            <a:pPr defTabSz="914400">
              <a:spcBef>
                <a:spcPts val="0"/>
              </a:spcBef>
              <a:buClrTx/>
            </a:pPr>
            <a:endParaRPr lang="en-US" sz="1800" dirty="0"/>
          </a:p>
        </p:txBody>
      </p:sp>
      <p:sp>
        <p:nvSpPr>
          <p:cNvPr id="18436" name="Subtitle 3"/>
          <p:cNvSpPr>
            <a:spLocks noGrp="1"/>
          </p:cNvSpPr>
          <p:nvPr>
            <p:ph type="subTitle" idx="1"/>
          </p:nvPr>
        </p:nvSpPr>
        <p:spPr>
          <a:xfrm>
            <a:off x="838200" y="1144588"/>
            <a:ext cx="10515600" cy="611187"/>
          </a:xfrm>
        </p:spPr>
        <p:txBody>
          <a:bodyPr/>
          <a:lstStyle/>
          <a:p>
            <a:pPr eaLnBrk="1" hangingPunct="1"/>
            <a:endParaRPr lang="en-US" altLang="en-US" dirty="0"/>
          </a:p>
        </p:txBody>
      </p:sp>
      <p:pic>
        <p:nvPicPr>
          <p:cNvPr id="5" name="Picture 4">
            <a:extLst>
              <a:ext uri="{FF2B5EF4-FFF2-40B4-BE49-F238E27FC236}">
                <a16:creationId xmlns:a16="http://schemas.microsoft.com/office/drawing/2014/main" id="{D09EFCD6-2AA1-054D-AF4A-E8E1D4E7D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8400" y="2211705"/>
            <a:ext cx="3403600" cy="4076700"/>
          </a:xfrm>
          <a:prstGeom prst="rect">
            <a:avLst/>
          </a:prstGeom>
        </p:spPr>
      </p:pic>
    </p:spTree>
    <p:extLst>
      <p:ext uri="{BB962C8B-B14F-4D97-AF65-F5344CB8AC3E}">
        <p14:creationId xmlns:p14="http://schemas.microsoft.com/office/powerpoint/2010/main" val="2904666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838200" y="465138"/>
            <a:ext cx="10515600" cy="679450"/>
          </a:xfrm>
        </p:spPr>
        <p:txBody>
          <a:bodyPr/>
          <a:lstStyle/>
          <a:p>
            <a:pPr eaLnBrk="1" hangingPunct="1"/>
            <a:r>
              <a:rPr lang="en-US" dirty="0"/>
              <a:t>Leaks</a:t>
            </a:r>
            <a:endParaRPr lang="en-US" altLang="en-US" dirty="0">
              <a:latin typeface="Arial" panose="020B0604020202020204" pitchFamily="34" charset="0"/>
              <a:cs typeface="Arial" panose="020B0604020202020204" pitchFamily="34" charset="0"/>
            </a:endParaRPr>
          </a:p>
        </p:txBody>
      </p:sp>
      <p:sp>
        <p:nvSpPr>
          <p:cNvPr id="18435" name="Text Placeholder 2"/>
          <p:cNvSpPr>
            <a:spLocks noGrp="1"/>
          </p:cNvSpPr>
          <p:nvPr>
            <p:ph type="body" sz="quarter" idx="10"/>
          </p:nvPr>
        </p:nvSpPr>
        <p:spPr>
          <a:xfrm>
            <a:off x="838200" y="1755775"/>
            <a:ext cx="10533063" cy="3130550"/>
          </a:xfrm>
        </p:spPr>
        <p:txBody>
          <a:bodyPr>
            <a:noAutofit/>
          </a:bodyPr>
          <a:lstStyle/>
          <a:p>
            <a:pPr defTabSz="914400">
              <a:spcBef>
                <a:spcPts val="0"/>
              </a:spcBef>
              <a:buClrTx/>
            </a:pPr>
            <a:r>
              <a:rPr lang="en-US" sz="1800" dirty="0"/>
              <a:t>Private Information</a:t>
            </a:r>
          </a:p>
          <a:p>
            <a:pPr defTabSz="914400">
              <a:spcBef>
                <a:spcPts val="0"/>
              </a:spcBef>
              <a:buClrTx/>
            </a:pPr>
            <a:r>
              <a:rPr lang="en-US" sz="1800" dirty="0"/>
              <a:t>Public Information </a:t>
            </a:r>
          </a:p>
          <a:p>
            <a:pPr defTabSz="914400">
              <a:spcBef>
                <a:spcPts val="0"/>
              </a:spcBef>
              <a:buClrTx/>
            </a:pPr>
            <a:r>
              <a:rPr lang="en-US" sz="1800" dirty="0"/>
              <a:t>Incriminating Information</a:t>
            </a:r>
          </a:p>
          <a:p>
            <a:pPr defTabSz="914400">
              <a:spcBef>
                <a:spcPts val="0"/>
              </a:spcBef>
              <a:buClrTx/>
            </a:pPr>
            <a:r>
              <a:rPr lang="en-US" sz="1800" dirty="0"/>
              <a:t>Critical Information</a:t>
            </a:r>
          </a:p>
          <a:p>
            <a:pPr defTabSz="914400">
              <a:spcBef>
                <a:spcPts val="0"/>
              </a:spcBef>
              <a:buClrTx/>
            </a:pPr>
            <a:endParaRPr lang="en-US" sz="1800" dirty="0"/>
          </a:p>
          <a:p>
            <a:pPr defTabSz="914400">
              <a:spcBef>
                <a:spcPts val="0"/>
              </a:spcBef>
              <a:buClrTx/>
            </a:pPr>
            <a:endParaRPr lang="en-US" sz="1800" dirty="0"/>
          </a:p>
          <a:p>
            <a:pPr defTabSz="914400">
              <a:spcBef>
                <a:spcPts val="0"/>
              </a:spcBef>
              <a:buClrTx/>
            </a:pPr>
            <a:r>
              <a:rPr lang="en-US" sz="1800" dirty="0"/>
              <a:t>WHAT IS CRITICAL FOR YOUR APP ?</a:t>
            </a:r>
          </a:p>
          <a:p>
            <a:pPr defTabSz="914400">
              <a:spcBef>
                <a:spcPts val="0"/>
              </a:spcBef>
              <a:buClrTx/>
            </a:pPr>
            <a:r>
              <a:rPr lang="en-US" sz="1800" dirty="0"/>
              <a:t>WHAT IS CRITICAL FOR YOUR EMPLOYEE ?</a:t>
            </a:r>
          </a:p>
        </p:txBody>
      </p:sp>
      <p:sp>
        <p:nvSpPr>
          <p:cNvPr id="18436" name="Subtitle 3"/>
          <p:cNvSpPr>
            <a:spLocks noGrp="1"/>
          </p:cNvSpPr>
          <p:nvPr>
            <p:ph type="subTitle" idx="1"/>
          </p:nvPr>
        </p:nvSpPr>
        <p:spPr>
          <a:xfrm>
            <a:off x="838200" y="1144588"/>
            <a:ext cx="10515600" cy="611187"/>
          </a:xfrm>
        </p:spPr>
        <p:txBody>
          <a:bodyPr/>
          <a:lstStyle/>
          <a:p>
            <a:pPr eaLnBrk="1" hangingPunct="1"/>
            <a:endParaRPr lang="en-US" altLang="en-US" dirty="0"/>
          </a:p>
        </p:txBody>
      </p:sp>
      <p:pic>
        <p:nvPicPr>
          <p:cNvPr id="5" name="Picture 4">
            <a:extLst>
              <a:ext uri="{FF2B5EF4-FFF2-40B4-BE49-F238E27FC236}">
                <a16:creationId xmlns:a16="http://schemas.microsoft.com/office/drawing/2014/main" id="{D09EFCD6-2AA1-054D-AF4A-E8E1D4E7D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8400" y="2211705"/>
            <a:ext cx="3403600" cy="4076700"/>
          </a:xfrm>
          <a:prstGeom prst="rect">
            <a:avLst/>
          </a:prstGeom>
        </p:spPr>
      </p:pic>
    </p:spTree>
    <p:extLst>
      <p:ext uri="{BB962C8B-B14F-4D97-AF65-F5344CB8AC3E}">
        <p14:creationId xmlns:p14="http://schemas.microsoft.com/office/powerpoint/2010/main" val="1518478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838200" y="465138"/>
            <a:ext cx="10515600" cy="679450"/>
          </a:xfrm>
        </p:spPr>
        <p:txBody>
          <a:bodyPr/>
          <a:lstStyle/>
          <a:p>
            <a:pPr eaLnBrk="1" hangingPunct="1"/>
            <a:r>
              <a:rPr lang="en-US" dirty="0"/>
              <a:t>Challenges</a:t>
            </a:r>
            <a:endParaRPr lang="en-US" altLang="en-US" dirty="0">
              <a:latin typeface="Arial" panose="020B0604020202020204" pitchFamily="34" charset="0"/>
              <a:cs typeface="Arial" panose="020B0604020202020204" pitchFamily="34" charset="0"/>
            </a:endParaRPr>
          </a:p>
        </p:txBody>
      </p:sp>
      <p:sp>
        <p:nvSpPr>
          <p:cNvPr id="18435" name="Text Placeholder 2"/>
          <p:cNvSpPr>
            <a:spLocks noGrp="1"/>
          </p:cNvSpPr>
          <p:nvPr>
            <p:ph type="body" sz="quarter" idx="10"/>
          </p:nvPr>
        </p:nvSpPr>
        <p:spPr>
          <a:xfrm>
            <a:off x="838200" y="1755775"/>
            <a:ext cx="10533063" cy="3130550"/>
          </a:xfrm>
        </p:spPr>
        <p:txBody>
          <a:bodyPr>
            <a:noAutofit/>
          </a:bodyPr>
          <a:lstStyle/>
          <a:p>
            <a:pPr defTabSz="914400">
              <a:spcBef>
                <a:spcPts val="0"/>
              </a:spcBef>
              <a:buClrTx/>
            </a:pPr>
            <a:r>
              <a:rPr lang="en-US" sz="1800" dirty="0"/>
              <a:t>Threat modeling is for everyone </a:t>
            </a:r>
            <a:r>
              <a:rPr lang="mr-IN" sz="1800" dirty="0"/>
              <a:t>–</a:t>
            </a:r>
            <a:r>
              <a:rPr lang="en-US" sz="1800" dirty="0"/>
              <a:t> security expert is not the only person in the room doing it</a:t>
            </a:r>
          </a:p>
          <a:p>
            <a:pPr defTabSz="914400">
              <a:spcBef>
                <a:spcPts val="0"/>
              </a:spcBef>
              <a:buClrTx/>
            </a:pPr>
            <a:r>
              <a:rPr lang="en-US" sz="1800" dirty="0"/>
              <a:t>Ethical Hacking helps test possible threats</a:t>
            </a:r>
          </a:p>
          <a:p>
            <a:pPr defTabSz="914400">
              <a:spcBef>
                <a:spcPts val="0"/>
              </a:spcBef>
              <a:buClrTx/>
            </a:pPr>
            <a:r>
              <a:rPr lang="en-US" sz="1800" dirty="0"/>
              <a:t>Testing helps test possible threats </a:t>
            </a:r>
          </a:p>
          <a:p>
            <a:pPr defTabSz="914400">
              <a:spcBef>
                <a:spcPts val="0"/>
              </a:spcBef>
              <a:buClrTx/>
            </a:pPr>
            <a:r>
              <a:rPr lang="en-US" sz="1800" dirty="0"/>
              <a:t>Threat Modeling is not a scientific value for risk </a:t>
            </a:r>
          </a:p>
          <a:p>
            <a:pPr defTabSz="914400">
              <a:spcBef>
                <a:spcPts val="0"/>
              </a:spcBef>
              <a:buClrTx/>
            </a:pPr>
            <a:r>
              <a:rPr lang="en-US" sz="1800" dirty="0"/>
              <a:t>Historical data is vital </a:t>
            </a:r>
            <a:r>
              <a:rPr lang="mr-IN" sz="1800" dirty="0"/>
              <a:t>–</a:t>
            </a:r>
            <a:r>
              <a:rPr lang="en-US" sz="1800" dirty="0"/>
              <a:t> without any data,</a:t>
            </a:r>
            <a:br>
              <a:rPr lang="en-US" sz="1800" dirty="0"/>
            </a:br>
            <a:r>
              <a:rPr lang="en-US" sz="1800" dirty="0"/>
              <a:t>estimations will be wrong</a:t>
            </a:r>
          </a:p>
          <a:p>
            <a:pPr defTabSz="914400">
              <a:spcBef>
                <a:spcPts val="0"/>
              </a:spcBef>
              <a:buClrTx/>
            </a:pPr>
            <a:r>
              <a:rPr lang="en-US" sz="1800" dirty="0"/>
              <a:t>Overthinking every aspect of the project</a:t>
            </a:r>
            <a:br>
              <a:rPr lang="en-US" sz="1800" dirty="0"/>
            </a:br>
            <a:r>
              <a:rPr lang="en-US" sz="1800" dirty="0"/>
              <a:t>for threats can halt progress </a:t>
            </a:r>
            <a:r>
              <a:rPr lang="mr-IN" sz="1800" dirty="0"/>
              <a:t>–</a:t>
            </a:r>
            <a:r>
              <a:rPr lang="en-US" sz="1800" dirty="0"/>
              <a:t> know </a:t>
            </a:r>
            <a:br>
              <a:rPr lang="en-US" sz="1800" dirty="0"/>
            </a:br>
            <a:r>
              <a:rPr lang="en-US" sz="1800" dirty="0"/>
              <a:t>when to stop </a:t>
            </a:r>
          </a:p>
          <a:p>
            <a:pPr defTabSz="914400">
              <a:spcBef>
                <a:spcPts val="0"/>
              </a:spcBef>
              <a:buClrTx/>
            </a:pPr>
            <a:r>
              <a:rPr lang="en-US" sz="1800" dirty="0"/>
              <a:t>Switch approaches every few sprints to </a:t>
            </a:r>
            <a:br>
              <a:rPr lang="en-US" sz="1800" dirty="0"/>
            </a:br>
            <a:r>
              <a:rPr lang="en-US" sz="1800" dirty="0"/>
              <a:t>check the product from different angles </a:t>
            </a:r>
          </a:p>
        </p:txBody>
      </p:sp>
      <p:sp>
        <p:nvSpPr>
          <p:cNvPr id="18436" name="Subtitle 3"/>
          <p:cNvSpPr>
            <a:spLocks noGrp="1"/>
          </p:cNvSpPr>
          <p:nvPr>
            <p:ph type="subTitle" idx="1"/>
          </p:nvPr>
        </p:nvSpPr>
        <p:spPr>
          <a:xfrm>
            <a:off x="838200" y="1144588"/>
            <a:ext cx="10515600" cy="611187"/>
          </a:xfrm>
        </p:spPr>
        <p:txBody>
          <a:bodyPr/>
          <a:lstStyle/>
          <a:p>
            <a:pPr eaLnBrk="1" hangingPunct="1"/>
            <a:endParaRPr lang="en-US" altLang="en-US" dirty="0"/>
          </a:p>
        </p:txBody>
      </p:sp>
      <p:pic>
        <p:nvPicPr>
          <p:cNvPr id="8" name="Picture 7">
            <a:extLst>
              <a:ext uri="{FF2B5EF4-FFF2-40B4-BE49-F238E27FC236}">
                <a16:creationId xmlns:a16="http://schemas.microsoft.com/office/drawing/2014/main" id="{9DA386B6-4FD0-8846-B54D-F384157C47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7958" y="3321050"/>
            <a:ext cx="4277519" cy="2853907"/>
          </a:xfrm>
          <a:prstGeom prst="rect">
            <a:avLst/>
          </a:prstGeom>
        </p:spPr>
      </p:pic>
    </p:spTree>
    <p:extLst>
      <p:ext uri="{BB962C8B-B14F-4D97-AF65-F5344CB8AC3E}">
        <p14:creationId xmlns:p14="http://schemas.microsoft.com/office/powerpoint/2010/main" val="114024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838200" y="465138"/>
            <a:ext cx="10515600" cy="679450"/>
          </a:xfrm>
        </p:spPr>
        <p:txBody>
          <a:bodyPr/>
          <a:lstStyle/>
          <a:p>
            <a:pPr eaLnBrk="1" hangingPunct="1"/>
            <a:r>
              <a:rPr lang="en-US" dirty="0"/>
              <a:t>Challenges</a:t>
            </a:r>
            <a:endParaRPr lang="en-US" altLang="en-US" dirty="0">
              <a:latin typeface="Arial" panose="020B0604020202020204" pitchFamily="34" charset="0"/>
              <a:cs typeface="Arial" panose="020B0604020202020204" pitchFamily="34" charset="0"/>
            </a:endParaRPr>
          </a:p>
        </p:txBody>
      </p:sp>
      <p:sp>
        <p:nvSpPr>
          <p:cNvPr id="18435" name="Text Placeholder 2"/>
          <p:cNvSpPr>
            <a:spLocks noGrp="1"/>
          </p:cNvSpPr>
          <p:nvPr>
            <p:ph type="body" sz="quarter" idx="10"/>
          </p:nvPr>
        </p:nvSpPr>
        <p:spPr>
          <a:xfrm>
            <a:off x="838200" y="1755775"/>
            <a:ext cx="10533063" cy="3130550"/>
          </a:xfrm>
        </p:spPr>
        <p:txBody>
          <a:bodyPr>
            <a:noAutofit/>
          </a:bodyPr>
          <a:lstStyle/>
          <a:p>
            <a:pPr defTabSz="914400">
              <a:spcBef>
                <a:spcPts val="0"/>
              </a:spcBef>
              <a:buClrTx/>
            </a:pPr>
            <a:r>
              <a:rPr lang="en-US" sz="1800" dirty="0"/>
              <a:t>No need for expensive tools</a:t>
            </a:r>
          </a:p>
          <a:p>
            <a:pPr defTabSz="914400">
              <a:spcBef>
                <a:spcPts val="0"/>
              </a:spcBef>
              <a:buClrTx/>
            </a:pPr>
            <a:r>
              <a:rPr lang="en-US" sz="1800" dirty="0"/>
              <a:t>Good documentation helps a lot</a:t>
            </a:r>
          </a:p>
          <a:p>
            <a:pPr defTabSz="914400">
              <a:spcBef>
                <a:spcPts val="0"/>
              </a:spcBef>
              <a:buClrTx/>
            </a:pPr>
            <a:r>
              <a:rPr lang="en-US" sz="1800" dirty="0"/>
              <a:t>Available solutions to existing problems need to</a:t>
            </a:r>
            <a:br>
              <a:rPr lang="en-US" sz="1800" dirty="0"/>
            </a:br>
            <a:r>
              <a:rPr lang="en-US" sz="1800" dirty="0"/>
              <a:t>be recorded so that replication of work doesn't</a:t>
            </a:r>
            <a:br>
              <a:rPr lang="en-US" sz="1800" dirty="0"/>
            </a:br>
            <a:r>
              <a:rPr lang="en-US" sz="1800" dirty="0"/>
              <a:t>happen </a:t>
            </a:r>
            <a:br>
              <a:rPr lang="en-US" sz="1800" dirty="0"/>
            </a:br>
            <a:br>
              <a:rPr lang="en-US" sz="1800" dirty="0"/>
            </a:br>
            <a:br>
              <a:rPr lang="en-US" sz="1800" dirty="0"/>
            </a:br>
            <a:endParaRPr lang="en-US" sz="1800" dirty="0"/>
          </a:p>
          <a:p>
            <a:pPr defTabSz="914400">
              <a:spcBef>
                <a:spcPts val="0"/>
              </a:spcBef>
              <a:buClrTx/>
            </a:pPr>
            <a:r>
              <a:rPr lang="en-US" sz="1800" dirty="0"/>
              <a:t>Not a means to fix all issues but definitely a</a:t>
            </a:r>
            <a:br>
              <a:rPr lang="en-US" sz="1800" dirty="0"/>
            </a:br>
            <a:r>
              <a:rPr lang="en-US" sz="1800" dirty="0"/>
              <a:t> way to reduce exposure </a:t>
            </a:r>
          </a:p>
          <a:p>
            <a:pPr defTabSz="914400">
              <a:spcBef>
                <a:spcPts val="0"/>
              </a:spcBef>
              <a:buClrTx/>
            </a:pPr>
            <a:endParaRPr lang="en-US" sz="1800" dirty="0"/>
          </a:p>
        </p:txBody>
      </p:sp>
      <p:sp>
        <p:nvSpPr>
          <p:cNvPr id="18436" name="Subtitle 3"/>
          <p:cNvSpPr>
            <a:spLocks noGrp="1"/>
          </p:cNvSpPr>
          <p:nvPr>
            <p:ph type="subTitle" idx="1"/>
          </p:nvPr>
        </p:nvSpPr>
        <p:spPr>
          <a:xfrm>
            <a:off x="838200" y="1144588"/>
            <a:ext cx="10515600" cy="611187"/>
          </a:xfrm>
        </p:spPr>
        <p:txBody>
          <a:bodyPr/>
          <a:lstStyle/>
          <a:p>
            <a:pPr eaLnBrk="1" hangingPunct="1"/>
            <a:endParaRPr lang="en-US" altLang="en-US" dirty="0"/>
          </a:p>
        </p:txBody>
      </p:sp>
      <p:pic>
        <p:nvPicPr>
          <p:cNvPr id="6" name="Picture 5">
            <a:extLst>
              <a:ext uri="{FF2B5EF4-FFF2-40B4-BE49-F238E27FC236}">
                <a16:creationId xmlns:a16="http://schemas.microsoft.com/office/drawing/2014/main" id="{FE85F4D9-1A72-834F-B670-A03C5E8845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5736" y="3897630"/>
            <a:ext cx="4056264" cy="2276475"/>
          </a:xfrm>
          <a:prstGeom prst="rect">
            <a:avLst/>
          </a:prstGeom>
        </p:spPr>
      </p:pic>
      <p:pic>
        <p:nvPicPr>
          <p:cNvPr id="7" name="Picture 6">
            <a:extLst>
              <a:ext uri="{FF2B5EF4-FFF2-40B4-BE49-F238E27FC236}">
                <a16:creationId xmlns:a16="http://schemas.microsoft.com/office/drawing/2014/main" id="{278DB3A3-6E78-974D-B9DB-07D87977BF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5385" y="1144588"/>
            <a:ext cx="3236615" cy="2136166"/>
          </a:xfrm>
          <a:prstGeom prst="rect">
            <a:avLst/>
          </a:prstGeom>
        </p:spPr>
      </p:pic>
    </p:spTree>
    <p:extLst>
      <p:ext uri="{BB962C8B-B14F-4D97-AF65-F5344CB8AC3E}">
        <p14:creationId xmlns:p14="http://schemas.microsoft.com/office/powerpoint/2010/main" val="324362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838200" y="465138"/>
            <a:ext cx="10515600" cy="679450"/>
          </a:xfrm>
        </p:spPr>
        <p:txBody>
          <a:bodyPr/>
          <a:lstStyle/>
          <a:p>
            <a:pPr eaLnBrk="1" hangingPunct="1"/>
            <a:r>
              <a:rPr lang="en-US" dirty="0"/>
              <a:t>Recap</a:t>
            </a:r>
            <a:endParaRPr lang="en-US" altLang="en-US" dirty="0">
              <a:latin typeface="Arial" panose="020B0604020202020204" pitchFamily="34" charset="0"/>
              <a:cs typeface="Arial" panose="020B0604020202020204" pitchFamily="34" charset="0"/>
            </a:endParaRPr>
          </a:p>
        </p:txBody>
      </p:sp>
      <p:sp>
        <p:nvSpPr>
          <p:cNvPr id="18435" name="Text Placeholder 2"/>
          <p:cNvSpPr>
            <a:spLocks noGrp="1"/>
          </p:cNvSpPr>
          <p:nvPr>
            <p:ph type="body" sz="quarter" idx="10"/>
          </p:nvPr>
        </p:nvSpPr>
        <p:spPr>
          <a:xfrm>
            <a:off x="838200" y="1755775"/>
            <a:ext cx="10533063" cy="3130550"/>
          </a:xfrm>
        </p:spPr>
        <p:txBody>
          <a:bodyPr>
            <a:noAutofit/>
          </a:bodyPr>
          <a:lstStyle/>
          <a:p>
            <a:pPr defTabSz="914400">
              <a:spcBef>
                <a:spcPts val="0"/>
              </a:spcBef>
              <a:buClrTx/>
            </a:pPr>
            <a:r>
              <a:rPr lang="en-US" sz="2000" dirty="0"/>
              <a:t>Threat Modeling </a:t>
            </a:r>
          </a:p>
          <a:p>
            <a:pPr lvl="1" defTabSz="914400">
              <a:spcBef>
                <a:spcPts val="0"/>
              </a:spcBef>
            </a:pPr>
            <a:r>
              <a:rPr lang="en-US" sz="2000" dirty="0"/>
              <a:t>STRIDE</a:t>
            </a:r>
          </a:p>
          <a:p>
            <a:pPr lvl="1" defTabSz="914400">
              <a:spcBef>
                <a:spcPts val="0"/>
              </a:spcBef>
            </a:pPr>
            <a:r>
              <a:rPr lang="en-US" sz="2000" dirty="0"/>
              <a:t>PASTA</a:t>
            </a:r>
          </a:p>
          <a:p>
            <a:pPr lvl="1" defTabSz="914400">
              <a:spcBef>
                <a:spcPts val="0"/>
              </a:spcBef>
            </a:pPr>
            <a:r>
              <a:rPr lang="en-US" sz="2000" dirty="0"/>
              <a:t>DREAD</a:t>
            </a:r>
          </a:p>
          <a:p>
            <a:pPr defTabSz="914400">
              <a:spcBef>
                <a:spcPts val="0"/>
              </a:spcBef>
              <a:buClrTx/>
            </a:pPr>
            <a:r>
              <a:rPr lang="en-US" sz="2000" dirty="0"/>
              <a:t>Security is not a one-off thing </a:t>
            </a:r>
            <a:r>
              <a:rPr lang="mr-IN" sz="2000" dirty="0"/>
              <a:t>–</a:t>
            </a:r>
            <a:r>
              <a:rPr lang="en-US" sz="2000" dirty="0"/>
              <a:t> its continuous </a:t>
            </a:r>
          </a:p>
          <a:p>
            <a:pPr defTabSz="914400">
              <a:spcBef>
                <a:spcPts val="0"/>
              </a:spcBef>
              <a:buClrTx/>
            </a:pPr>
            <a:r>
              <a:rPr lang="en-US" sz="2000" dirty="0"/>
              <a:t>Security is not easy </a:t>
            </a:r>
            <a:r>
              <a:rPr lang="mr-IN" sz="2000" dirty="0"/>
              <a:t>–</a:t>
            </a:r>
            <a:r>
              <a:rPr lang="en-US" sz="2000" dirty="0"/>
              <a:t> you are either one step behind or on the same level as the attackers</a:t>
            </a:r>
          </a:p>
          <a:p>
            <a:pPr defTabSz="914400">
              <a:spcBef>
                <a:spcPts val="0"/>
              </a:spcBef>
              <a:buClrTx/>
            </a:pPr>
            <a:r>
              <a:rPr lang="en-US" sz="2000" dirty="0"/>
              <a:t>If you are a security expert and you never get called in your bosses office </a:t>
            </a:r>
            <a:r>
              <a:rPr lang="mr-IN" sz="2000" dirty="0"/>
              <a:t>–</a:t>
            </a:r>
            <a:r>
              <a:rPr lang="en-US" sz="2000" dirty="0"/>
              <a:t> you have done a great job. </a:t>
            </a:r>
          </a:p>
          <a:p>
            <a:pPr defTabSz="914400">
              <a:spcBef>
                <a:spcPts val="0"/>
              </a:spcBef>
              <a:buClrTx/>
            </a:pPr>
            <a:r>
              <a:rPr lang="en-US" sz="2000" dirty="0"/>
              <a:t>Know your threats </a:t>
            </a:r>
          </a:p>
        </p:txBody>
      </p:sp>
      <p:sp>
        <p:nvSpPr>
          <p:cNvPr id="18436" name="Subtitle 3"/>
          <p:cNvSpPr>
            <a:spLocks noGrp="1"/>
          </p:cNvSpPr>
          <p:nvPr>
            <p:ph type="subTitle" idx="1"/>
          </p:nvPr>
        </p:nvSpPr>
        <p:spPr>
          <a:xfrm>
            <a:off x="838200" y="1144588"/>
            <a:ext cx="10515600" cy="611187"/>
          </a:xfrm>
        </p:spPr>
        <p:txBody>
          <a:bodyPr/>
          <a:lstStyle/>
          <a:p>
            <a:pPr eaLnBrk="1" hangingPunct="1"/>
            <a:endParaRPr lang="en-US" altLang="en-US" dirty="0"/>
          </a:p>
        </p:txBody>
      </p:sp>
      <p:pic>
        <p:nvPicPr>
          <p:cNvPr id="8" name="Picture 7">
            <a:extLst>
              <a:ext uri="{FF2B5EF4-FFF2-40B4-BE49-F238E27FC236}">
                <a16:creationId xmlns:a16="http://schemas.microsoft.com/office/drawing/2014/main" id="{A524E641-CF68-9642-A788-88DFCA30C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1882" y="0"/>
            <a:ext cx="3480118" cy="2300417"/>
          </a:xfrm>
          <a:prstGeom prst="rect">
            <a:avLst/>
          </a:prstGeom>
        </p:spPr>
      </p:pic>
      <p:pic>
        <p:nvPicPr>
          <p:cNvPr id="9" name="Picture 8">
            <a:extLst>
              <a:ext uri="{FF2B5EF4-FFF2-40B4-BE49-F238E27FC236}">
                <a16:creationId xmlns:a16="http://schemas.microsoft.com/office/drawing/2014/main" id="{5D36B3BF-8D26-8843-B6E2-63409F11FF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7680" y="4056192"/>
            <a:ext cx="4084320" cy="2194560"/>
          </a:xfrm>
          <a:prstGeom prst="rect">
            <a:avLst/>
          </a:prstGeom>
        </p:spPr>
      </p:pic>
    </p:spTree>
    <p:extLst>
      <p:ext uri="{BB962C8B-B14F-4D97-AF65-F5344CB8AC3E}">
        <p14:creationId xmlns:p14="http://schemas.microsoft.com/office/powerpoint/2010/main" val="3484901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838200" y="465138"/>
            <a:ext cx="10515600" cy="679450"/>
          </a:xfrm>
        </p:spPr>
        <p:txBody>
          <a:bodyPr/>
          <a:lstStyle/>
          <a:p>
            <a:pPr eaLnBrk="1" hangingPunct="1"/>
            <a:r>
              <a:rPr lang="en-US" dirty="0"/>
              <a:t>WHO?!</a:t>
            </a:r>
            <a:endParaRPr lang="en-US" altLang="en-US" dirty="0">
              <a:latin typeface="Arial" panose="020B0604020202020204" pitchFamily="34" charset="0"/>
              <a:cs typeface="Arial" panose="020B0604020202020204" pitchFamily="34" charset="0"/>
            </a:endParaRPr>
          </a:p>
        </p:txBody>
      </p:sp>
      <p:sp>
        <p:nvSpPr>
          <p:cNvPr id="18435" name="Text Placeholder 2"/>
          <p:cNvSpPr>
            <a:spLocks noGrp="1"/>
          </p:cNvSpPr>
          <p:nvPr>
            <p:ph type="body" sz="quarter" idx="10"/>
          </p:nvPr>
        </p:nvSpPr>
        <p:spPr>
          <a:xfrm>
            <a:off x="838200" y="1755775"/>
            <a:ext cx="10533063" cy="3130550"/>
          </a:xfrm>
        </p:spPr>
        <p:txBody>
          <a:bodyPr>
            <a:noAutofit/>
          </a:bodyPr>
          <a:lstStyle/>
          <a:p>
            <a:r>
              <a:rPr lang="en-US" sz="2000" dirty="0"/>
              <a:t>When you're connected to the Internet you are in fact connected to a network with MANY other users. Unfortunately, when something as big as this is shared, it's wide open to abuse.</a:t>
            </a:r>
          </a:p>
          <a:p>
            <a:pPr lvl="1"/>
            <a:r>
              <a:rPr lang="en-US" sz="2000" dirty="0"/>
              <a:t>Crackers / Hackers</a:t>
            </a:r>
          </a:p>
          <a:p>
            <a:pPr lvl="1"/>
            <a:r>
              <a:rPr lang="en-US" sz="2000" dirty="0"/>
              <a:t>Malware / Viruses </a:t>
            </a:r>
          </a:p>
          <a:p>
            <a:pPr lvl="1"/>
            <a:r>
              <a:rPr lang="en-US" sz="2000" dirty="0"/>
              <a:t>Opportunists  </a:t>
            </a:r>
          </a:p>
          <a:p>
            <a:r>
              <a:rPr lang="en-US" sz="2000" dirty="0"/>
              <a:t>You NEED secure software.</a:t>
            </a:r>
          </a:p>
          <a:p>
            <a:pPr lvl="1"/>
            <a:r>
              <a:rPr lang="en-US" sz="2000" dirty="0"/>
              <a:t>Anti-Virus / Spyware  Detector / Anti-Trojan</a:t>
            </a:r>
          </a:p>
          <a:p>
            <a:pPr lvl="1"/>
            <a:r>
              <a:rPr lang="en-US" sz="2000" dirty="0"/>
              <a:t>Firewall / IDS</a:t>
            </a:r>
          </a:p>
          <a:p>
            <a:pPr lvl="1"/>
            <a:r>
              <a:rPr lang="en-US" sz="2000" dirty="0"/>
              <a:t>Good Software </a:t>
            </a:r>
          </a:p>
        </p:txBody>
      </p:sp>
      <p:sp>
        <p:nvSpPr>
          <p:cNvPr id="18436" name="Subtitle 3"/>
          <p:cNvSpPr>
            <a:spLocks noGrp="1"/>
          </p:cNvSpPr>
          <p:nvPr>
            <p:ph type="subTitle" idx="1"/>
          </p:nvPr>
        </p:nvSpPr>
        <p:spPr>
          <a:xfrm>
            <a:off x="838200" y="1144588"/>
            <a:ext cx="10515600" cy="611187"/>
          </a:xfrm>
        </p:spPr>
        <p:txBody>
          <a:bodyPr/>
          <a:lstStyle/>
          <a:p>
            <a:pPr eaLnBrk="1" hangingPunct="1"/>
            <a:endParaRPr lang="en-US" altLang="en-US" dirty="0"/>
          </a:p>
        </p:txBody>
      </p:sp>
      <p:pic>
        <p:nvPicPr>
          <p:cNvPr id="5" name="Picture 4">
            <a:extLst>
              <a:ext uri="{FF2B5EF4-FFF2-40B4-BE49-F238E27FC236}">
                <a16:creationId xmlns:a16="http://schemas.microsoft.com/office/drawing/2014/main" id="{A30D91AB-8E4B-BF4E-97F4-5601CC2C3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7881" y="2931063"/>
            <a:ext cx="3744119" cy="1955262"/>
          </a:xfrm>
          <a:prstGeom prst="rect">
            <a:avLst/>
          </a:prstGeom>
        </p:spPr>
      </p:pic>
    </p:spTree>
    <p:extLst>
      <p:ext uri="{BB962C8B-B14F-4D97-AF65-F5344CB8AC3E}">
        <p14:creationId xmlns:p14="http://schemas.microsoft.com/office/powerpoint/2010/main" val="335742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Placeholder 2"/>
          <p:cNvSpPr>
            <a:spLocks noGrp="1"/>
          </p:cNvSpPr>
          <p:nvPr>
            <p:ph type="body" sz="quarter" idx="10"/>
          </p:nvPr>
        </p:nvSpPr>
        <p:spPr>
          <a:xfrm>
            <a:off x="1615440" y="2636520"/>
            <a:ext cx="9755823" cy="2097404"/>
          </a:xfrm>
        </p:spPr>
        <p:txBody>
          <a:bodyPr>
            <a:noAutofit/>
          </a:bodyPr>
          <a:lstStyle/>
          <a:p>
            <a:endParaRPr lang="en-US" sz="2000" dirty="0"/>
          </a:p>
        </p:txBody>
      </p:sp>
      <p:sp>
        <p:nvSpPr>
          <p:cNvPr id="18436" name="Subtitle 3"/>
          <p:cNvSpPr>
            <a:spLocks noGrp="1"/>
          </p:cNvSpPr>
          <p:nvPr>
            <p:ph type="subTitle" idx="1"/>
          </p:nvPr>
        </p:nvSpPr>
        <p:spPr>
          <a:xfrm>
            <a:off x="838200" y="1144588"/>
            <a:ext cx="10515600" cy="611187"/>
          </a:xfrm>
        </p:spPr>
        <p:txBody>
          <a:bodyPr/>
          <a:lstStyle/>
          <a:p>
            <a:pPr eaLnBrk="1" hangingPunct="1"/>
            <a:r>
              <a:rPr lang="en-US" altLang="en-US" dirty="0"/>
              <a:t>Subhead</a:t>
            </a:r>
          </a:p>
        </p:txBody>
      </p:sp>
      <p:sp>
        <p:nvSpPr>
          <p:cNvPr id="3" name="Title 2">
            <a:extLst>
              <a:ext uri="{FF2B5EF4-FFF2-40B4-BE49-F238E27FC236}">
                <a16:creationId xmlns:a16="http://schemas.microsoft.com/office/drawing/2014/main" id="{AE5C0109-8D5A-014C-91DB-8894186EDDDD}"/>
              </a:ext>
            </a:extLst>
          </p:cNvPr>
          <p:cNvSpPr>
            <a:spLocks noGrp="1"/>
          </p:cNvSpPr>
          <p:nvPr>
            <p:ph type="title"/>
          </p:nvPr>
        </p:nvSpPr>
        <p:spPr/>
        <p:txBody>
          <a:bodyPr/>
          <a:lstStyle/>
          <a:p>
            <a:endParaRPr lang="en-US"/>
          </a:p>
        </p:txBody>
      </p:sp>
      <p:pic>
        <p:nvPicPr>
          <p:cNvPr id="9" name="Picture 8">
            <a:extLst>
              <a:ext uri="{FF2B5EF4-FFF2-40B4-BE49-F238E27FC236}">
                <a16:creationId xmlns:a16="http://schemas.microsoft.com/office/drawing/2014/main" id="{54AD23B5-F6B9-3C48-A106-3F2D2AFD4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685357"/>
            <a:ext cx="10688638" cy="5133272"/>
          </a:xfrm>
          <a:prstGeom prst="rect">
            <a:avLst/>
          </a:prstGeom>
        </p:spPr>
      </p:pic>
    </p:spTree>
    <p:extLst>
      <p:ext uri="{BB962C8B-B14F-4D97-AF65-F5344CB8AC3E}">
        <p14:creationId xmlns:p14="http://schemas.microsoft.com/office/powerpoint/2010/main" val="2026653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Placeholder 2"/>
          <p:cNvSpPr>
            <a:spLocks noGrp="1"/>
          </p:cNvSpPr>
          <p:nvPr>
            <p:ph type="body" sz="quarter" idx="10"/>
          </p:nvPr>
        </p:nvSpPr>
        <p:spPr>
          <a:xfrm>
            <a:off x="1615440" y="2636520"/>
            <a:ext cx="9755823" cy="2097404"/>
          </a:xfrm>
        </p:spPr>
        <p:txBody>
          <a:bodyPr>
            <a:noAutofit/>
          </a:bodyPr>
          <a:lstStyle/>
          <a:p>
            <a:endParaRPr lang="en-US" sz="2000" dirty="0"/>
          </a:p>
        </p:txBody>
      </p:sp>
      <p:sp>
        <p:nvSpPr>
          <p:cNvPr id="18436" name="Subtitle 3"/>
          <p:cNvSpPr>
            <a:spLocks noGrp="1"/>
          </p:cNvSpPr>
          <p:nvPr>
            <p:ph type="subTitle" idx="1"/>
          </p:nvPr>
        </p:nvSpPr>
        <p:spPr>
          <a:xfrm>
            <a:off x="838200" y="1144588"/>
            <a:ext cx="10515600" cy="611187"/>
          </a:xfrm>
        </p:spPr>
        <p:txBody>
          <a:bodyPr/>
          <a:lstStyle/>
          <a:p>
            <a:pPr eaLnBrk="1" hangingPunct="1"/>
            <a:endParaRPr lang="en-US" altLang="en-US" dirty="0"/>
          </a:p>
        </p:txBody>
      </p:sp>
      <p:sp>
        <p:nvSpPr>
          <p:cNvPr id="3" name="Title 2">
            <a:extLst>
              <a:ext uri="{FF2B5EF4-FFF2-40B4-BE49-F238E27FC236}">
                <a16:creationId xmlns:a16="http://schemas.microsoft.com/office/drawing/2014/main" id="{AE5C0109-8D5A-014C-91DB-8894186EDDDD}"/>
              </a:ext>
            </a:extLst>
          </p:cNvPr>
          <p:cNvSpPr>
            <a:spLocks noGrp="1"/>
          </p:cNvSpPr>
          <p:nvPr>
            <p:ph type="title"/>
          </p:nvPr>
        </p:nvSpPr>
        <p:spPr/>
        <p:txBody>
          <a:bodyPr/>
          <a:lstStyle/>
          <a:p>
            <a:r>
              <a:rPr lang="en-US" dirty="0"/>
              <a:t>SYSTEM</a:t>
            </a:r>
          </a:p>
        </p:txBody>
      </p:sp>
      <p:pic>
        <p:nvPicPr>
          <p:cNvPr id="6" name="Picture 5">
            <a:extLst>
              <a:ext uri="{FF2B5EF4-FFF2-40B4-BE49-F238E27FC236}">
                <a16:creationId xmlns:a16="http://schemas.microsoft.com/office/drawing/2014/main" id="{F8A593A6-688C-4445-B4FA-7B834543A632}"/>
              </a:ext>
            </a:extLst>
          </p:cNvPr>
          <p:cNvPicPr>
            <a:picLocks noChangeAspect="1"/>
          </p:cNvPicPr>
          <p:nvPr/>
        </p:nvPicPr>
        <p:blipFill>
          <a:blip r:embed="rId3"/>
          <a:stretch>
            <a:fillRect/>
          </a:stretch>
        </p:blipFill>
        <p:spPr>
          <a:xfrm>
            <a:off x="426752" y="1156441"/>
            <a:ext cx="11338495" cy="4486378"/>
          </a:xfrm>
          <a:prstGeom prst="rect">
            <a:avLst/>
          </a:prstGeom>
        </p:spPr>
      </p:pic>
    </p:spTree>
    <p:extLst>
      <p:ext uri="{BB962C8B-B14F-4D97-AF65-F5344CB8AC3E}">
        <p14:creationId xmlns:p14="http://schemas.microsoft.com/office/powerpoint/2010/main" val="1453009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838200" y="465138"/>
            <a:ext cx="10515600" cy="679450"/>
          </a:xfrm>
        </p:spPr>
        <p:txBody>
          <a:bodyPr/>
          <a:lstStyle/>
          <a:p>
            <a:pPr eaLnBrk="1" hangingPunct="1"/>
            <a:r>
              <a:rPr lang="en-US" dirty="0"/>
              <a:t>HOW?!</a:t>
            </a:r>
            <a:endParaRPr lang="en-US" altLang="en-US" dirty="0">
              <a:latin typeface="Arial" panose="020B0604020202020204" pitchFamily="34" charset="0"/>
              <a:cs typeface="Arial" panose="020B0604020202020204" pitchFamily="34" charset="0"/>
            </a:endParaRPr>
          </a:p>
        </p:txBody>
      </p:sp>
      <p:sp>
        <p:nvSpPr>
          <p:cNvPr id="18435" name="Text Placeholder 2"/>
          <p:cNvSpPr>
            <a:spLocks noGrp="1"/>
          </p:cNvSpPr>
          <p:nvPr>
            <p:ph type="body" sz="quarter" idx="10"/>
          </p:nvPr>
        </p:nvSpPr>
        <p:spPr>
          <a:xfrm>
            <a:off x="838200" y="1755775"/>
            <a:ext cx="10533063" cy="3130550"/>
          </a:xfrm>
        </p:spPr>
        <p:txBody>
          <a:bodyPr>
            <a:noAutofit/>
          </a:bodyPr>
          <a:lstStyle/>
          <a:p>
            <a:r>
              <a:rPr lang="en-US" sz="1800" dirty="0"/>
              <a:t>Network Engineers - to do an unbreakable network</a:t>
            </a:r>
          </a:p>
          <a:p>
            <a:r>
              <a:rPr lang="en-US" sz="1800" dirty="0"/>
              <a:t>Premise security firms </a:t>
            </a:r>
            <a:r>
              <a:rPr lang="mr-IN" sz="1800" dirty="0"/>
              <a:t>–</a:t>
            </a:r>
            <a:r>
              <a:rPr lang="en-US" sz="1800" dirty="0"/>
              <a:t> to filter all employees </a:t>
            </a:r>
          </a:p>
          <a:p>
            <a:r>
              <a:rPr lang="en-US" sz="1800" dirty="0"/>
              <a:t>Awesome unbreakable Software Suits </a:t>
            </a:r>
            <a:r>
              <a:rPr lang="mr-IN" sz="1800" dirty="0"/>
              <a:t>–</a:t>
            </a:r>
            <a:r>
              <a:rPr lang="en-US" sz="1800" dirty="0"/>
              <a:t> to have no </a:t>
            </a:r>
            <a:br>
              <a:rPr lang="en-US" sz="1800" dirty="0"/>
            </a:br>
            <a:r>
              <a:rPr lang="en-US" sz="1800" dirty="0"/>
              <a:t>sketchy code</a:t>
            </a:r>
          </a:p>
          <a:p>
            <a:r>
              <a:rPr lang="en-US" sz="1800" dirty="0"/>
              <a:t>Awesome unbreakable Operating Systems  - to manage EVERYTHING you do in a safe way</a:t>
            </a:r>
          </a:p>
          <a:p>
            <a:r>
              <a:rPr lang="en-US" sz="1800" dirty="0"/>
              <a:t>Perfect Loyal Employees </a:t>
            </a:r>
            <a:r>
              <a:rPr lang="mr-IN" sz="1800" dirty="0"/>
              <a:t>–</a:t>
            </a:r>
            <a:r>
              <a:rPr lang="en-US" sz="1800" dirty="0"/>
              <a:t> to be ready to do anything for their company </a:t>
            </a:r>
          </a:p>
          <a:p>
            <a:r>
              <a:rPr lang="en-US" sz="1800" dirty="0"/>
              <a:t>Perfect Cleaning crew </a:t>
            </a:r>
            <a:r>
              <a:rPr lang="mr-IN" sz="1800" dirty="0"/>
              <a:t>–</a:t>
            </a:r>
            <a:r>
              <a:rPr lang="en-US" sz="1800" dirty="0"/>
              <a:t> that will check every piece of garbage for possible leak of internal information </a:t>
            </a:r>
          </a:p>
          <a:p>
            <a:r>
              <a:rPr lang="en-US" sz="1800" dirty="0"/>
              <a:t>Regular updates </a:t>
            </a:r>
            <a:r>
              <a:rPr lang="mr-IN" sz="1800" dirty="0"/>
              <a:t>–</a:t>
            </a:r>
            <a:r>
              <a:rPr lang="en-US" sz="1800" dirty="0"/>
              <a:t> from ALL of the software vendors </a:t>
            </a:r>
            <a:br>
              <a:rPr lang="en-US" sz="1800" dirty="0"/>
            </a:br>
            <a:r>
              <a:rPr lang="en-US" sz="1800" dirty="0"/>
              <a:t>you use </a:t>
            </a:r>
          </a:p>
          <a:p>
            <a:r>
              <a:rPr lang="en-US" sz="1800" dirty="0"/>
              <a:t>EASY!</a:t>
            </a:r>
          </a:p>
          <a:p>
            <a:endParaRPr lang="en-US" sz="1800" dirty="0"/>
          </a:p>
        </p:txBody>
      </p:sp>
      <p:sp>
        <p:nvSpPr>
          <p:cNvPr id="18436" name="Subtitle 3"/>
          <p:cNvSpPr>
            <a:spLocks noGrp="1"/>
          </p:cNvSpPr>
          <p:nvPr>
            <p:ph type="subTitle" idx="1"/>
          </p:nvPr>
        </p:nvSpPr>
        <p:spPr>
          <a:xfrm>
            <a:off x="838200" y="1144588"/>
            <a:ext cx="10515600" cy="611187"/>
          </a:xfrm>
        </p:spPr>
        <p:txBody>
          <a:bodyPr/>
          <a:lstStyle/>
          <a:p>
            <a:pPr eaLnBrk="1" hangingPunct="1"/>
            <a:endParaRPr lang="en-US" altLang="en-US" dirty="0"/>
          </a:p>
        </p:txBody>
      </p:sp>
      <p:pic>
        <p:nvPicPr>
          <p:cNvPr id="6" name="Picture 5">
            <a:extLst>
              <a:ext uri="{FF2B5EF4-FFF2-40B4-BE49-F238E27FC236}">
                <a16:creationId xmlns:a16="http://schemas.microsoft.com/office/drawing/2014/main" id="{8AF82E20-FF8F-064F-867D-D8422F1C5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1600" y="0"/>
            <a:ext cx="3200400" cy="2304288"/>
          </a:xfrm>
          <a:prstGeom prst="rect">
            <a:avLst/>
          </a:prstGeom>
        </p:spPr>
      </p:pic>
      <p:pic>
        <p:nvPicPr>
          <p:cNvPr id="7" name="Picture 6">
            <a:extLst>
              <a:ext uri="{FF2B5EF4-FFF2-40B4-BE49-F238E27FC236}">
                <a16:creationId xmlns:a16="http://schemas.microsoft.com/office/drawing/2014/main" id="{59C47445-4F1D-A246-AA7B-6B430F79FE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1200" y="4451985"/>
            <a:ext cx="2590800" cy="1727200"/>
          </a:xfrm>
          <a:prstGeom prst="rect">
            <a:avLst/>
          </a:prstGeom>
        </p:spPr>
      </p:pic>
    </p:spTree>
    <p:extLst>
      <p:ext uri="{BB962C8B-B14F-4D97-AF65-F5344CB8AC3E}">
        <p14:creationId xmlns:p14="http://schemas.microsoft.com/office/powerpoint/2010/main" val="3701679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838200" y="465138"/>
            <a:ext cx="10515600" cy="679450"/>
          </a:xfrm>
        </p:spPr>
        <p:txBody>
          <a:bodyPr/>
          <a:lstStyle/>
          <a:p>
            <a:pPr eaLnBrk="1" hangingPunct="1"/>
            <a:r>
              <a:rPr lang="en-US" dirty="0"/>
              <a:t>Things to Consider</a:t>
            </a:r>
            <a:endParaRPr lang="en-US" altLang="en-US" dirty="0">
              <a:latin typeface="Arial" panose="020B0604020202020204" pitchFamily="34" charset="0"/>
              <a:cs typeface="Arial" panose="020B0604020202020204" pitchFamily="34" charset="0"/>
            </a:endParaRPr>
          </a:p>
        </p:txBody>
      </p:sp>
      <p:sp>
        <p:nvSpPr>
          <p:cNvPr id="18435" name="Text Placeholder 2"/>
          <p:cNvSpPr>
            <a:spLocks noGrp="1"/>
          </p:cNvSpPr>
          <p:nvPr>
            <p:ph type="body" sz="quarter" idx="10"/>
          </p:nvPr>
        </p:nvSpPr>
        <p:spPr>
          <a:xfrm>
            <a:off x="838200" y="1755775"/>
            <a:ext cx="10533063" cy="3130550"/>
          </a:xfrm>
        </p:spPr>
        <p:txBody>
          <a:bodyPr>
            <a:noAutofit/>
          </a:bodyPr>
          <a:lstStyle/>
          <a:p>
            <a:r>
              <a:rPr lang="en-US" sz="1800" dirty="0"/>
              <a:t>You do your Software Architecture </a:t>
            </a:r>
          </a:p>
          <a:p>
            <a:r>
              <a:rPr lang="en-US" sz="1800" dirty="0"/>
              <a:t>You do your Data Modeling</a:t>
            </a:r>
          </a:p>
          <a:p>
            <a:r>
              <a:rPr lang="en-US" sz="1800" dirty="0"/>
              <a:t>You do your User Experience flow</a:t>
            </a:r>
          </a:p>
          <a:p>
            <a:r>
              <a:rPr lang="en-US" sz="1800" dirty="0"/>
              <a:t>You do your User Interface Designs</a:t>
            </a:r>
          </a:p>
          <a:p>
            <a:r>
              <a:rPr lang="en-US" sz="1800" dirty="0"/>
              <a:t>You do your Secure Development Lifecycle </a:t>
            </a:r>
            <a:br>
              <a:rPr lang="en-US" sz="1800" dirty="0"/>
            </a:br>
            <a:endParaRPr lang="en-US" sz="1800" dirty="0"/>
          </a:p>
          <a:p>
            <a:r>
              <a:rPr lang="en-US" sz="1800" dirty="0"/>
              <a:t>You will either have an SME for each task above or have to as a developer do everything </a:t>
            </a:r>
          </a:p>
          <a:p>
            <a:r>
              <a:rPr lang="en-US" sz="1800" dirty="0"/>
              <a:t>Good luck !</a:t>
            </a:r>
          </a:p>
          <a:p>
            <a:endParaRPr lang="en-US" sz="1800" dirty="0"/>
          </a:p>
        </p:txBody>
      </p:sp>
      <p:sp>
        <p:nvSpPr>
          <p:cNvPr id="18436" name="Subtitle 3"/>
          <p:cNvSpPr>
            <a:spLocks noGrp="1"/>
          </p:cNvSpPr>
          <p:nvPr>
            <p:ph type="subTitle" idx="1"/>
          </p:nvPr>
        </p:nvSpPr>
        <p:spPr>
          <a:xfrm>
            <a:off x="838200" y="1144588"/>
            <a:ext cx="10515600" cy="611187"/>
          </a:xfrm>
        </p:spPr>
        <p:txBody>
          <a:bodyPr/>
          <a:lstStyle/>
          <a:p>
            <a:pPr eaLnBrk="1" hangingPunct="1"/>
            <a:endParaRPr lang="en-US" altLang="en-US" dirty="0"/>
          </a:p>
        </p:txBody>
      </p:sp>
      <p:pic>
        <p:nvPicPr>
          <p:cNvPr id="8" name="Picture 7">
            <a:extLst>
              <a:ext uri="{FF2B5EF4-FFF2-40B4-BE49-F238E27FC236}">
                <a16:creationId xmlns:a16="http://schemas.microsoft.com/office/drawing/2014/main" id="{379F5C05-DB91-EF42-8C15-38EC793D36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6880" y="0"/>
            <a:ext cx="2895600" cy="1481582"/>
          </a:xfrm>
          <a:prstGeom prst="rect">
            <a:avLst/>
          </a:prstGeom>
        </p:spPr>
      </p:pic>
    </p:spTree>
    <p:extLst>
      <p:ext uri="{BB962C8B-B14F-4D97-AF65-F5344CB8AC3E}">
        <p14:creationId xmlns:p14="http://schemas.microsoft.com/office/powerpoint/2010/main" val="427786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838200" y="465138"/>
            <a:ext cx="10515600" cy="679450"/>
          </a:xfrm>
        </p:spPr>
        <p:txBody>
          <a:bodyPr/>
          <a:lstStyle/>
          <a:p>
            <a:pPr eaLnBrk="1" hangingPunct="1"/>
            <a:r>
              <a:rPr lang="en-US" dirty="0"/>
              <a:t>Steps</a:t>
            </a:r>
            <a:endParaRPr lang="en-US" altLang="en-US" dirty="0">
              <a:latin typeface="Arial" panose="020B0604020202020204" pitchFamily="34" charset="0"/>
              <a:cs typeface="Arial" panose="020B0604020202020204" pitchFamily="34" charset="0"/>
            </a:endParaRPr>
          </a:p>
        </p:txBody>
      </p:sp>
      <p:sp>
        <p:nvSpPr>
          <p:cNvPr id="18435" name="Text Placeholder 2"/>
          <p:cNvSpPr>
            <a:spLocks noGrp="1"/>
          </p:cNvSpPr>
          <p:nvPr>
            <p:ph type="body" sz="quarter" idx="10"/>
          </p:nvPr>
        </p:nvSpPr>
        <p:spPr>
          <a:xfrm>
            <a:off x="838200" y="1755775"/>
            <a:ext cx="10533063" cy="3130550"/>
          </a:xfrm>
        </p:spPr>
        <p:txBody>
          <a:bodyPr>
            <a:noAutofit/>
          </a:bodyPr>
          <a:lstStyle/>
          <a:p>
            <a:r>
              <a:rPr lang="en-US" sz="1800" dirty="0"/>
              <a:t>Assessment Scope </a:t>
            </a:r>
            <a:r>
              <a:rPr lang="mr-IN" sz="1800" dirty="0"/>
              <a:t>–</a:t>
            </a:r>
            <a:r>
              <a:rPr lang="en-US" sz="1800" dirty="0"/>
              <a:t> what do we care about</a:t>
            </a:r>
          </a:p>
          <a:p>
            <a:r>
              <a:rPr lang="en-US" sz="1800" dirty="0"/>
              <a:t>System Modeling </a:t>
            </a:r>
            <a:r>
              <a:rPr lang="mr-IN" sz="1800" dirty="0"/>
              <a:t>–</a:t>
            </a:r>
            <a:r>
              <a:rPr lang="en-US" sz="1800" dirty="0"/>
              <a:t> decompose the software</a:t>
            </a:r>
          </a:p>
          <a:p>
            <a:r>
              <a:rPr lang="en-US" sz="1800" dirty="0"/>
              <a:t>Identity Threats </a:t>
            </a:r>
            <a:r>
              <a:rPr lang="mr-IN" sz="1800" dirty="0"/>
              <a:t>–</a:t>
            </a:r>
            <a:r>
              <a:rPr lang="en-US" sz="1800" dirty="0"/>
              <a:t> who will target you and why</a:t>
            </a:r>
          </a:p>
          <a:p>
            <a:r>
              <a:rPr lang="en-US" sz="1800" dirty="0"/>
              <a:t>Identify Vulnerabilities  - how will they target you</a:t>
            </a:r>
          </a:p>
          <a:p>
            <a:r>
              <a:rPr lang="en-US" sz="1800" dirty="0"/>
              <a:t>Examining the Threat History </a:t>
            </a:r>
          </a:p>
          <a:p>
            <a:r>
              <a:rPr lang="en-US" sz="1800" dirty="0"/>
              <a:t>Evaluation or impact on the Business </a:t>
            </a:r>
          </a:p>
          <a:p>
            <a:r>
              <a:rPr lang="en-US" sz="1800" dirty="0"/>
              <a:t>Developing a Security Threat responsible Plan !</a:t>
            </a:r>
          </a:p>
          <a:p>
            <a:endParaRPr lang="en-US" sz="1800" dirty="0"/>
          </a:p>
        </p:txBody>
      </p:sp>
      <p:sp>
        <p:nvSpPr>
          <p:cNvPr id="18436" name="Subtitle 3"/>
          <p:cNvSpPr>
            <a:spLocks noGrp="1"/>
          </p:cNvSpPr>
          <p:nvPr>
            <p:ph type="subTitle" idx="1"/>
          </p:nvPr>
        </p:nvSpPr>
        <p:spPr>
          <a:xfrm>
            <a:off x="838200" y="1144588"/>
            <a:ext cx="10515600" cy="611187"/>
          </a:xfrm>
        </p:spPr>
        <p:txBody>
          <a:bodyPr/>
          <a:lstStyle/>
          <a:p>
            <a:pPr eaLnBrk="1" hangingPunct="1"/>
            <a:endParaRPr lang="en-US" altLang="en-US" dirty="0"/>
          </a:p>
        </p:txBody>
      </p:sp>
      <p:pic>
        <p:nvPicPr>
          <p:cNvPr id="6" name="Picture 5">
            <a:extLst>
              <a:ext uri="{FF2B5EF4-FFF2-40B4-BE49-F238E27FC236}">
                <a16:creationId xmlns:a16="http://schemas.microsoft.com/office/drawing/2014/main" id="{23F9500B-FB20-D647-AAA7-5158E9A185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2362" y="804863"/>
            <a:ext cx="3449638" cy="5419912"/>
          </a:xfrm>
          <a:prstGeom prst="rect">
            <a:avLst/>
          </a:prstGeom>
        </p:spPr>
      </p:pic>
    </p:spTree>
    <p:extLst>
      <p:ext uri="{BB962C8B-B14F-4D97-AF65-F5344CB8AC3E}">
        <p14:creationId xmlns:p14="http://schemas.microsoft.com/office/powerpoint/2010/main" val="299331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838200" y="465138"/>
            <a:ext cx="10515600" cy="679450"/>
          </a:xfrm>
        </p:spPr>
        <p:txBody>
          <a:bodyPr/>
          <a:lstStyle/>
          <a:p>
            <a:pPr eaLnBrk="1" hangingPunct="1"/>
            <a:r>
              <a:rPr lang="en-US" dirty="0"/>
              <a:t>Steps</a:t>
            </a:r>
            <a:endParaRPr lang="en-US" altLang="en-US" dirty="0">
              <a:latin typeface="Arial" panose="020B0604020202020204" pitchFamily="34" charset="0"/>
              <a:cs typeface="Arial" panose="020B0604020202020204" pitchFamily="34" charset="0"/>
            </a:endParaRPr>
          </a:p>
        </p:txBody>
      </p:sp>
      <p:sp>
        <p:nvSpPr>
          <p:cNvPr id="18435" name="Text Placeholder 2"/>
          <p:cNvSpPr>
            <a:spLocks noGrp="1"/>
          </p:cNvSpPr>
          <p:nvPr>
            <p:ph type="body" sz="quarter" idx="10"/>
          </p:nvPr>
        </p:nvSpPr>
        <p:spPr>
          <a:xfrm>
            <a:off x="838200" y="1755775"/>
            <a:ext cx="10533063" cy="3130550"/>
          </a:xfrm>
        </p:spPr>
        <p:txBody>
          <a:bodyPr>
            <a:noAutofit/>
          </a:bodyPr>
          <a:lstStyle/>
          <a:p>
            <a:endParaRPr lang="en-US" sz="1800" dirty="0"/>
          </a:p>
        </p:txBody>
      </p:sp>
      <p:sp>
        <p:nvSpPr>
          <p:cNvPr id="18436" name="Subtitle 3"/>
          <p:cNvSpPr>
            <a:spLocks noGrp="1"/>
          </p:cNvSpPr>
          <p:nvPr>
            <p:ph type="subTitle" idx="1"/>
          </p:nvPr>
        </p:nvSpPr>
        <p:spPr>
          <a:xfrm>
            <a:off x="838200" y="1144588"/>
            <a:ext cx="10515600" cy="611187"/>
          </a:xfrm>
        </p:spPr>
        <p:txBody>
          <a:bodyPr/>
          <a:lstStyle/>
          <a:p>
            <a:pPr eaLnBrk="1" hangingPunct="1"/>
            <a:endParaRPr lang="en-US" altLang="en-US" dirty="0"/>
          </a:p>
        </p:txBody>
      </p:sp>
      <p:pic>
        <p:nvPicPr>
          <p:cNvPr id="7" name="Content Placeholder 3">
            <a:extLst>
              <a:ext uri="{FF2B5EF4-FFF2-40B4-BE49-F238E27FC236}">
                <a16:creationId xmlns:a16="http://schemas.microsoft.com/office/drawing/2014/main" id="{D7D0ED0D-AFEA-CC41-A634-ADD93E8A9C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18682" y="0"/>
            <a:ext cx="8773318" cy="5457721"/>
          </a:xfrm>
        </p:spPr>
      </p:pic>
      <p:pic>
        <p:nvPicPr>
          <p:cNvPr id="8" name="Content Placeholder 3">
            <a:extLst>
              <a:ext uri="{FF2B5EF4-FFF2-40B4-BE49-F238E27FC236}">
                <a16:creationId xmlns:a16="http://schemas.microsoft.com/office/drawing/2014/main" id="{842DAC19-8DE7-8D4C-BFF2-A27AB4D28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418682" y="0"/>
            <a:ext cx="8773318" cy="5457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9881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838200" y="465138"/>
            <a:ext cx="10515600" cy="679450"/>
          </a:xfrm>
        </p:spPr>
        <p:txBody>
          <a:bodyPr/>
          <a:lstStyle/>
          <a:p>
            <a:pPr eaLnBrk="1" hangingPunct="1"/>
            <a:r>
              <a:rPr lang="en-US" dirty="0"/>
              <a:t>Steps</a:t>
            </a:r>
            <a:endParaRPr lang="en-US" altLang="en-US" dirty="0">
              <a:latin typeface="Arial" panose="020B0604020202020204" pitchFamily="34" charset="0"/>
              <a:cs typeface="Arial" panose="020B0604020202020204" pitchFamily="34" charset="0"/>
            </a:endParaRPr>
          </a:p>
        </p:txBody>
      </p:sp>
      <p:sp>
        <p:nvSpPr>
          <p:cNvPr id="18435" name="Text Placeholder 2"/>
          <p:cNvSpPr>
            <a:spLocks noGrp="1"/>
          </p:cNvSpPr>
          <p:nvPr>
            <p:ph type="body" sz="quarter" idx="10"/>
          </p:nvPr>
        </p:nvSpPr>
        <p:spPr>
          <a:xfrm>
            <a:off x="838200" y="1755775"/>
            <a:ext cx="10533063" cy="3130550"/>
          </a:xfrm>
        </p:spPr>
        <p:txBody>
          <a:bodyPr>
            <a:noAutofit/>
          </a:bodyPr>
          <a:lstStyle/>
          <a:p>
            <a:endParaRPr lang="en-US" sz="1800" dirty="0"/>
          </a:p>
        </p:txBody>
      </p:sp>
      <p:sp>
        <p:nvSpPr>
          <p:cNvPr id="18436" name="Subtitle 3"/>
          <p:cNvSpPr>
            <a:spLocks noGrp="1"/>
          </p:cNvSpPr>
          <p:nvPr>
            <p:ph type="subTitle" idx="1"/>
          </p:nvPr>
        </p:nvSpPr>
        <p:spPr>
          <a:xfrm>
            <a:off x="838200" y="1144588"/>
            <a:ext cx="10515600" cy="611187"/>
          </a:xfrm>
        </p:spPr>
        <p:txBody>
          <a:bodyPr/>
          <a:lstStyle/>
          <a:p>
            <a:pPr eaLnBrk="1" hangingPunct="1"/>
            <a:endParaRPr lang="en-US" altLang="en-US" dirty="0"/>
          </a:p>
        </p:txBody>
      </p:sp>
      <p:pic>
        <p:nvPicPr>
          <p:cNvPr id="3" name="Picture 2">
            <a:extLst>
              <a:ext uri="{FF2B5EF4-FFF2-40B4-BE49-F238E27FC236}">
                <a16:creationId xmlns:a16="http://schemas.microsoft.com/office/drawing/2014/main" id="{883BD313-17E2-F344-A605-55EEB50CFA3C}"/>
              </a:ext>
            </a:extLst>
          </p:cNvPr>
          <p:cNvPicPr>
            <a:picLocks noChangeAspect="1"/>
          </p:cNvPicPr>
          <p:nvPr/>
        </p:nvPicPr>
        <p:blipFill>
          <a:blip r:embed="rId3"/>
          <a:stretch>
            <a:fillRect/>
          </a:stretch>
        </p:blipFill>
        <p:spPr>
          <a:xfrm>
            <a:off x="4149679" y="0"/>
            <a:ext cx="8042321" cy="6231467"/>
          </a:xfrm>
          <a:prstGeom prst="rect">
            <a:avLst/>
          </a:prstGeom>
        </p:spPr>
      </p:pic>
      <p:sp>
        <p:nvSpPr>
          <p:cNvPr id="5" name="Subtitle 4">
            <a:extLst>
              <a:ext uri="{FF2B5EF4-FFF2-40B4-BE49-F238E27FC236}">
                <a16:creationId xmlns:a16="http://schemas.microsoft.com/office/drawing/2014/main" id="{55BEE6E1-0C1F-C240-835E-FDE2DC105BE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1133337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2E293B41-DB9C-454C-A172-68385FDDFBAA}" vid="{D9A6D6F4-FB7A-D34C-8B38-4657EA2A0C2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44B0A12A4DD044B787C9BA5EBF9928" ma:contentTypeVersion="0" ma:contentTypeDescription="Create a new document." ma:contentTypeScope="" ma:versionID="6f886e5627bfeac7e3d441c8e3ed5c52">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200D46-9890-44CA-912A-193F7B226D63}">
  <ds:schemaRefs>
    <ds:schemaRef ds:uri="http://purl.org/dc/dcmitype/"/>
    <ds:schemaRef ds:uri="http://schemas.microsoft.com/office/2006/metadata/properties"/>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092B855B-02BE-4256-86DC-038CBDE0D0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166</TotalTime>
  <Words>2445</Words>
  <Application>Microsoft Macintosh PowerPoint</Application>
  <PresentationFormat>Widescreen</PresentationFormat>
  <Paragraphs>232</Paragraphs>
  <Slides>18</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AmplitudeTF</vt:lpstr>
      <vt:lpstr>Arial</vt:lpstr>
      <vt:lpstr>Calibri</vt:lpstr>
      <vt:lpstr>Mangal</vt:lpstr>
      <vt:lpstr>Wingdings</vt:lpstr>
      <vt:lpstr>Custom Design</vt:lpstr>
      <vt:lpstr>Threat Modeling </vt:lpstr>
      <vt:lpstr>WHO?!</vt:lpstr>
      <vt:lpstr>PowerPoint Presentation</vt:lpstr>
      <vt:lpstr>SYSTEM</vt:lpstr>
      <vt:lpstr>HOW?!</vt:lpstr>
      <vt:lpstr>Things to Consider</vt:lpstr>
      <vt:lpstr>Steps</vt:lpstr>
      <vt:lpstr>Steps</vt:lpstr>
      <vt:lpstr>Steps</vt:lpstr>
      <vt:lpstr>STRIDE vs PASTA</vt:lpstr>
      <vt:lpstr>STREIDE                                                   PASTA</vt:lpstr>
      <vt:lpstr>Damage Reproducibility Exploitability Affected Users Discoverability</vt:lpstr>
      <vt:lpstr>Other things we do to mitigate Risk</vt:lpstr>
      <vt:lpstr>Treats</vt:lpstr>
      <vt:lpstr>Leaks</vt:lpstr>
      <vt:lpstr>Challenges</vt:lpstr>
      <vt:lpstr>Challenges</vt:lpstr>
      <vt:lpstr>Recap</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11</cp:revision>
  <dcterms:created xsi:type="dcterms:W3CDTF">2017-08-31T16:22:35Z</dcterms:created>
  <dcterms:modified xsi:type="dcterms:W3CDTF">2018-10-30T13:56:47Z</dcterms:modified>
</cp:coreProperties>
</file>